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8" r:id="rId4"/>
    <p:sldId id="279" r:id="rId5"/>
    <p:sldId id="281" r:id="rId6"/>
    <p:sldId id="291" r:id="rId7"/>
    <p:sldId id="280" r:id="rId8"/>
    <p:sldId id="1004" r:id="rId9"/>
    <p:sldId id="275" r:id="rId10"/>
    <p:sldId id="273" r:id="rId11"/>
    <p:sldId id="276" r:id="rId12"/>
    <p:sldId id="277" r:id="rId13"/>
    <p:sldId id="263" r:id="rId14"/>
    <p:sldId id="262" r:id="rId15"/>
    <p:sldId id="286" r:id="rId16"/>
    <p:sldId id="287" r:id="rId17"/>
    <p:sldId id="288" r:id="rId18"/>
    <p:sldId id="278" r:id="rId19"/>
    <p:sldId id="289" r:id="rId20"/>
    <p:sldId id="290" r:id="rId21"/>
    <p:sldId id="292" r:id="rId22"/>
    <p:sldId id="269" r:id="rId23"/>
    <p:sldId id="283" r:id="rId24"/>
    <p:sldId id="1000" r:id="rId25"/>
    <p:sldId id="1001" r:id="rId26"/>
    <p:sldId id="1002" r:id="rId27"/>
    <p:sldId id="1003" r:id="rId28"/>
    <p:sldId id="296" r:id="rId29"/>
    <p:sldId id="285" r:id="rId30"/>
    <p:sldId id="261" r:id="rId31"/>
    <p:sldId id="1005" r:id="rId32"/>
    <p:sldId id="270" r:id="rId33"/>
    <p:sldId id="426" r:id="rId34"/>
    <p:sldId id="9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114" d="100"/>
          <a:sy n="114" d="100"/>
        </p:scale>
        <p:origin x="10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856"/>
          </a:xfrm>
          <a:prstGeom prst="rect">
            <a:avLst/>
          </a:prstGeom>
        </p:spPr>
      </p:pic>
      <p:sp>
        <p:nvSpPr>
          <p:cNvPr id="2" name="Title 1"/>
          <p:cNvSpPr>
            <a:spLocks noGrp="1"/>
          </p:cNvSpPr>
          <p:nvPr>
            <p:ph type="ctrTitle"/>
          </p:nvPr>
        </p:nvSpPr>
        <p:spPr>
          <a:xfrm>
            <a:off x="609600" y="883002"/>
            <a:ext cx="103632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endParaRPr lang="en-US" dirty="0"/>
          </a:p>
        </p:txBody>
      </p:sp>
      <p:sp>
        <p:nvSpPr>
          <p:cNvPr id="3" name="Subtitle 2"/>
          <p:cNvSpPr>
            <a:spLocks noGrp="1"/>
          </p:cNvSpPr>
          <p:nvPr>
            <p:ph type="subTitle" idx="1"/>
          </p:nvPr>
        </p:nvSpPr>
        <p:spPr>
          <a:xfrm>
            <a:off x="609601"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1/26/2021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216379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56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6826D-2BDC-0A4B-A6EF-0D3953E01A94}"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94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23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326852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0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70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11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68919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31775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56806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1/26/2021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1134642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4400" kern="1200">
          <a:solidFill>
            <a:srgbClr val="67A2B9"/>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697C8.0B67E56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2.png@01D697C6.A224FC6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image002.png@01D697C7.5B2D4D7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mtejada@houstonisd.org" TargetMode="External"/><Relationship Id="rId13" Type="http://schemas.openxmlformats.org/officeDocument/2006/relationships/hyperlink" Target="mailto:ffreeman@houstonisd.org" TargetMode="External"/><Relationship Id="rId3" Type="http://schemas.openxmlformats.org/officeDocument/2006/relationships/hyperlink" Target="mailto:Heidi.Cisneros@houstonisd.org" TargetMode="External"/><Relationship Id="rId7" Type="http://schemas.openxmlformats.org/officeDocument/2006/relationships/hyperlink" Target="mailto:lsmith3@houstonisd.org" TargetMode="External"/><Relationship Id="rId12" Type="http://schemas.openxmlformats.org/officeDocument/2006/relationships/hyperlink" Target="mailto:mevans7@houstonisd.org" TargetMode="External"/><Relationship Id="rId2" Type="http://schemas.openxmlformats.org/officeDocument/2006/relationships/hyperlink" Target="mailto:wthomas1@houstonisd.org" TargetMode="External"/><Relationship Id="rId1" Type="http://schemas.openxmlformats.org/officeDocument/2006/relationships/slideLayout" Target="../slideLayouts/slideLayout2.xml"/><Relationship Id="rId6" Type="http://schemas.openxmlformats.org/officeDocument/2006/relationships/hyperlink" Target="mailto:lshanno1@houstonisd.org" TargetMode="External"/><Relationship Id="rId11" Type="http://schemas.openxmlformats.org/officeDocument/2006/relationships/hyperlink" Target="mailto:vwinfree@houstonisd.org" TargetMode="External"/><Relationship Id="rId5" Type="http://schemas.openxmlformats.org/officeDocument/2006/relationships/hyperlink" Target="mailto:Sylvia.Guerrerro@houstonisd.org" TargetMode="External"/><Relationship Id="rId15" Type="http://schemas.openxmlformats.org/officeDocument/2006/relationships/hyperlink" Target="mailto:Rbentac2@houstonisd.org" TargetMode="External"/><Relationship Id="rId10" Type="http://schemas.openxmlformats.org/officeDocument/2006/relationships/hyperlink" Target="mailto:twhitmir@houstonisd.org" TargetMode="External"/><Relationship Id="rId4" Type="http://schemas.openxmlformats.org/officeDocument/2006/relationships/hyperlink" Target="mailto:bgarcia3@houstonisd.org" TargetMode="External"/><Relationship Id="rId9" Type="http://schemas.openxmlformats.org/officeDocument/2006/relationships/hyperlink" Target="mailto:atillmo1@houstonisd.org" TargetMode="External"/><Relationship Id="rId14" Type="http://schemas.openxmlformats.org/officeDocument/2006/relationships/hyperlink" Target="mailto:rfuentes@houstonisd.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C4996F-A58A-4515-A650-35115DCC512F}"/>
              </a:ext>
            </a:extLst>
          </p:cNvPr>
          <p:cNvSpPr txBox="1"/>
          <p:nvPr/>
        </p:nvSpPr>
        <p:spPr>
          <a:xfrm>
            <a:off x="1275126" y="794802"/>
            <a:ext cx="8313490" cy="6063198"/>
          </a:xfrm>
          <a:prstGeom prst="rect">
            <a:avLst/>
          </a:prstGeom>
          <a:noFill/>
        </p:spPr>
        <p:txBody>
          <a:bodyPr wrap="square" rtlCol="0">
            <a:spAutoFit/>
          </a:bodyPr>
          <a:lstStyle/>
          <a:p>
            <a:pPr algn="ctr"/>
            <a:r>
              <a:rPr lang="en-US" sz="4800" dirty="0">
                <a:solidFill>
                  <a:schemeClr val="bg1"/>
                </a:solidFill>
                <a:latin typeface="Rockwell" panose="02060603020205020403" pitchFamily="18" charset="0"/>
              </a:rPr>
              <a:t>District Grading Process</a:t>
            </a:r>
          </a:p>
          <a:p>
            <a:pPr algn="ctr"/>
            <a:r>
              <a:rPr lang="en-US" sz="4800" dirty="0">
                <a:solidFill>
                  <a:schemeClr val="bg1"/>
                </a:solidFill>
                <a:latin typeface="Rockwell" panose="02060603020205020403" pitchFamily="18" charset="0"/>
              </a:rPr>
              <a:t>2020-2021</a:t>
            </a:r>
          </a:p>
          <a:p>
            <a:pPr algn="ctr"/>
            <a:endParaRPr lang="en-US" sz="3600" dirty="0">
              <a:solidFill>
                <a:schemeClr val="bg1"/>
              </a:solidFill>
              <a:latin typeface="Calibri" panose="020F0502020204030204"/>
            </a:endParaRPr>
          </a:p>
          <a:p>
            <a:r>
              <a:rPr lang="en-US" sz="3200" b="1" dirty="0">
                <a:solidFill>
                  <a:schemeClr val="bg1"/>
                </a:solidFill>
              </a:rPr>
              <a:t>Federal and State Compliance</a:t>
            </a:r>
          </a:p>
          <a:p>
            <a:r>
              <a:rPr lang="en-US" sz="3200" dirty="0">
                <a:solidFill>
                  <a:schemeClr val="bg1"/>
                </a:solidFill>
              </a:rPr>
              <a:t>Wanda Thomas, Sr. Manager</a:t>
            </a:r>
            <a:endParaRPr lang="en-US" sz="3200" dirty="0">
              <a:solidFill>
                <a:schemeClr val="bg1"/>
              </a:solidFill>
              <a:latin typeface="Calibri" panose="020F0502020204030204"/>
            </a:endParaRPr>
          </a:p>
          <a:p>
            <a:pPr algn="ctr"/>
            <a:endParaRPr lang="en-US" sz="4000" dirty="0">
              <a:solidFill>
                <a:schemeClr val="bg1"/>
              </a:solidFill>
              <a:latin typeface="Rockwell" panose="02060603020205020403" pitchFamily="18" charset="0"/>
            </a:endParaRPr>
          </a:p>
          <a:p>
            <a:r>
              <a:rPr lang="en-US" sz="3600" dirty="0">
                <a:solidFill>
                  <a:schemeClr val="bg1"/>
                </a:solidFill>
                <a:latin typeface="Rockwell" panose="02060603020205020403" pitchFamily="18" charset="0"/>
              </a:rPr>
              <a:t>Federal &amp; State Compliance </a:t>
            </a:r>
          </a:p>
          <a:p>
            <a:r>
              <a:rPr lang="en-US" sz="3600" dirty="0">
                <a:solidFill>
                  <a:schemeClr val="bg1"/>
                </a:solidFill>
                <a:latin typeface="Rockwell" panose="02060603020205020403" pitchFamily="18" charset="0"/>
              </a:rPr>
              <a:t>Student Information Systems</a:t>
            </a:r>
          </a:p>
          <a:p>
            <a:pPr algn="ctr"/>
            <a:endParaRPr lang="en-US" sz="3600" dirty="0">
              <a:solidFill>
                <a:prstClr val="black"/>
              </a:solidFill>
              <a:latin typeface="Calibri" panose="020F0502020204030204"/>
            </a:endParaRPr>
          </a:p>
          <a:p>
            <a:pPr algn="ctr"/>
            <a:endParaRPr lang="en-US" sz="3600" dirty="0">
              <a:solidFill>
                <a:prstClr val="black"/>
              </a:solidFill>
              <a:latin typeface="Calibri" panose="020F0502020204030204"/>
            </a:endParaRPr>
          </a:p>
        </p:txBody>
      </p:sp>
    </p:spTree>
    <p:extLst>
      <p:ext uri="{BB962C8B-B14F-4D97-AF65-F5344CB8AC3E}">
        <p14:creationId xmlns:p14="http://schemas.microsoft.com/office/powerpoint/2010/main" val="210473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A5A2-2915-46DF-948A-4A49C52F19E1}"/>
              </a:ext>
            </a:extLst>
          </p:cNvPr>
          <p:cNvSpPr>
            <a:spLocks noGrp="1"/>
          </p:cNvSpPr>
          <p:nvPr>
            <p:ph type="title"/>
          </p:nvPr>
        </p:nvSpPr>
        <p:spPr/>
        <p:txBody>
          <a:bodyPr>
            <a:normAutofit/>
          </a:bodyPr>
          <a:lstStyle/>
          <a:p>
            <a:r>
              <a:rPr lang="en-US" sz="4000" dirty="0"/>
              <a:t>Grading Process - Continued</a:t>
            </a:r>
          </a:p>
        </p:txBody>
      </p:sp>
      <p:sp>
        <p:nvSpPr>
          <p:cNvPr id="3" name="Content Placeholder 2">
            <a:extLst>
              <a:ext uri="{FF2B5EF4-FFF2-40B4-BE49-F238E27FC236}">
                <a16:creationId xmlns:a16="http://schemas.microsoft.com/office/drawing/2014/main" id="{65E0B9AD-24D6-4131-BECF-3730FD91A63E}"/>
              </a:ext>
            </a:extLst>
          </p:cNvPr>
          <p:cNvSpPr>
            <a:spLocks noGrp="1"/>
          </p:cNvSpPr>
          <p:nvPr>
            <p:ph idx="1"/>
          </p:nvPr>
        </p:nvSpPr>
        <p:spPr>
          <a:xfrm>
            <a:off x="609600" y="1417638"/>
            <a:ext cx="11323319" cy="4938713"/>
          </a:xfrm>
        </p:spPr>
        <p:txBody>
          <a:bodyPr>
            <a:normAutofit lnSpcReduction="10000"/>
          </a:bodyPr>
          <a:lstStyle/>
          <a:p>
            <a:pPr marL="0" indent="0">
              <a:buNone/>
            </a:pPr>
            <a:r>
              <a:rPr lang="en-US" sz="2800" dirty="0">
                <a:effectLst/>
                <a:ea typeface="Calibri" panose="020F0502020204030204" pitchFamily="34" charset="0"/>
                <a:cs typeface="Times New Roman" panose="02020603050405020304" pitchFamily="18" charset="0"/>
              </a:rPr>
              <a:t>The Grade Coordinator will notify the campus when the cycle    gradebook is open for each grading cycle via school bulletin. </a:t>
            </a:r>
          </a:p>
          <a:p>
            <a:pPr marL="0" indent="0" algn="ctr">
              <a:buNone/>
            </a:pPr>
            <a:r>
              <a:rPr lang="en-US" sz="2800" b="1" dirty="0">
                <a:effectLst/>
                <a:ea typeface="Calibri" panose="020F0502020204030204" pitchFamily="34" charset="0"/>
                <a:cs typeface="Times New Roman" panose="02020603050405020304" pitchFamily="18" charset="0"/>
              </a:rPr>
              <a:t>(1 week prior to end of grading cycle</a:t>
            </a:r>
            <a:r>
              <a:rPr lang="en-US" sz="2800" b="1" dirty="0">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a:p>
            <a:pPr marL="0" indent="0" algn="ctr">
              <a:buNone/>
            </a:pPr>
            <a:r>
              <a:rPr lang="en-US" sz="1900" dirty="0">
                <a:ea typeface="Calibri" panose="020F0502020204030204" pitchFamily="34" charset="0"/>
                <a:cs typeface="Times New Roman" panose="02020603050405020304" pitchFamily="18" charset="0"/>
              </a:rPr>
              <a:t>Start&gt;&gt;setup&gt;&gt;School &gt;&gt; Progress Report Settings.  </a:t>
            </a:r>
          </a:p>
          <a:p>
            <a:pPr marL="0" indent="0">
              <a:buNone/>
            </a:pPr>
            <a:endParaRPr lang="en-US" sz="2800" dirty="0">
              <a:effectLst/>
              <a:ea typeface="Calibri" panose="020F0502020204030204" pitchFamily="34" charset="0"/>
              <a:cs typeface="Times New Roman" panose="02020603050405020304" pitchFamily="18" charset="0"/>
            </a:endParaRPr>
          </a:p>
          <a:p>
            <a:pPr marL="0" indent="0">
              <a:buNone/>
            </a:pPr>
            <a:endParaRPr lang="en-US" sz="2800" dirty="0">
              <a:effectLst/>
              <a:ea typeface="Calibri" panose="020F0502020204030204" pitchFamily="34" charset="0"/>
              <a:cs typeface="Times New Roman" panose="02020603050405020304" pitchFamily="18" charset="0"/>
            </a:endParaRPr>
          </a:p>
          <a:p>
            <a:pPr marL="0" indent="0">
              <a:buNone/>
            </a:pPr>
            <a:endParaRPr lang="en-US" sz="2800" dirty="0">
              <a:ea typeface="Calibri" panose="020F0502020204030204" pitchFamily="34" charset="0"/>
              <a:cs typeface="Times New Roman" panose="02020603050405020304" pitchFamily="18" charset="0"/>
            </a:endParaRPr>
          </a:p>
          <a:p>
            <a:pPr marL="0" indent="0">
              <a:buNone/>
            </a:pPr>
            <a:endParaRPr lang="en-US" sz="2800" dirty="0">
              <a:effectLst/>
              <a:ea typeface="Calibri" panose="020F0502020204030204" pitchFamily="34" charset="0"/>
              <a:cs typeface="Times New Roman" panose="02020603050405020304" pitchFamily="18" charset="0"/>
            </a:endParaRPr>
          </a:p>
          <a:p>
            <a:pPr marL="0" indent="0" algn="ctr">
              <a:buNone/>
            </a:pPr>
            <a:endParaRPr lang="en-US" sz="2800" dirty="0">
              <a:effectLst/>
              <a:ea typeface="Calibri" panose="020F0502020204030204" pitchFamily="34" charset="0"/>
              <a:cs typeface="Times New Roman" panose="02020603050405020304" pitchFamily="18" charset="0"/>
            </a:endParaRPr>
          </a:p>
          <a:p>
            <a:pPr marL="0" indent="0">
              <a:buNone/>
            </a:pPr>
            <a:r>
              <a:rPr lang="en-US" sz="2800" dirty="0">
                <a:solidFill>
                  <a:srgbClr val="FF0000"/>
                </a:solidFill>
                <a:effectLst/>
                <a:ea typeface="Calibri" panose="020F0502020204030204" pitchFamily="34" charset="0"/>
                <a:cs typeface="Times New Roman" panose="02020603050405020304" pitchFamily="18" charset="0"/>
              </a:rPr>
              <a:t>Teachers will have </a:t>
            </a:r>
            <a:r>
              <a:rPr lang="en-US" sz="2800" b="1" dirty="0">
                <a:solidFill>
                  <a:srgbClr val="FF0000"/>
                </a:solidFill>
                <a:effectLst/>
                <a:ea typeface="Calibri" panose="020F0502020204030204" pitchFamily="34" charset="0"/>
                <a:cs typeface="Times New Roman" panose="02020603050405020304" pitchFamily="18" charset="0"/>
              </a:rPr>
              <a:t>three (3) days </a:t>
            </a:r>
            <a:r>
              <a:rPr lang="en-US" sz="2800" dirty="0">
                <a:solidFill>
                  <a:srgbClr val="FF0000"/>
                </a:solidFill>
                <a:effectLst/>
                <a:ea typeface="Calibri" panose="020F0502020204030204" pitchFamily="34" charset="0"/>
                <a:cs typeface="Times New Roman" panose="02020603050405020304" pitchFamily="18" charset="0"/>
              </a:rPr>
              <a:t>to complete grades and submit them by the close of business. </a:t>
            </a:r>
          </a:p>
          <a:p>
            <a:endParaRPr lang="en-US" dirty="0"/>
          </a:p>
        </p:txBody>
      </p:sp>
      <p:sp>
        <p:nvSpPr>
          <p:cNvPr id="4" name="Slide Number Placeholder 3">
            <a:extLst>
              <a:ext uri="{FF2B5EF4-FFF2-40B4-BE49-F238E27FC236}">
                <a16:creationId xmlns:a16="http://schemas.microsoft.com/office/drawing/2014/main" id="{9A66ED48-C9A4-4D16-8565-2BDCA1683E6C}"/>
              </a:ext>
            </a:extLst>
          </p:cNvPr>
          <p:cNvSpPr>
            <a:spLocks noGrp="1"/>
          </p:cNvSpPr>
          <p:nvPr>
            <p:ph type="sldNum" sz="quarter" idx="12"/>
          </p:nvPr>
        </p:nvSpPr>
        <p:spPr/>
        <p:txBody>
          <a:bodyPr/>
          <a:lstStyle/>
          <a:p>
            <a:fld id="{FD52C1F8-3BA5-F24E-8618-E52498D87186}" type="slidenum">
              <a:rPr lang="en-US" smtClean="0"/>
              <a:t>10</a:t>
            </a:fld>
            <a:endParaRPr lang="en-US" dirty="0"/>
          </a:p>
        </p:txBody>
      </p:sp>
      <p:pic>
        <p:nvPicPr>
          <p:cNvPr id="5" name="Picture 4">
            <a:extLst>
              <a:ext uri="{FF2B5EF4-FFF2-40B4-BE49-F238E27FC236}">
                <a16:creationId xmlns:a16="http://schemas.microsoft.com/office/drawing/2014/main" id="{A8A6462C-8E6C-4991-BCCF-27A6F41EFD60}"/>
              </a:ext>
            </a:extLst>
          </p:cNvPr>
          <p:cNvPicPr>
            <a:picLocks noChangeAspect="1"/>
          </p:cNvPicPr>
          <p:nvPr/>
        </p:nvPicPr>
        <p:blipFill>
          <a:blip r:embed="rId2"/>
          <a:stretch>
            <a:fillRect/>
          </a:stretch>
        </p:blipFill>
        <p:spPr>
          <a:xfrm>
            <a:off x="2850125" y="3151573"/>
            <a:ext cx="5086561" cy="2209067"/>
          </a:xfrm>
          <a:prstGeom prst="rect">
            <a:avLst/>
          </a:prstGeom>
        </p:spPr>
      </p:pic>
    </p:spTree>
    <p:extLst>
      <p:ext uri="{BB962C8B-B14F-4D97-AF65-F5344CB8AC3E}">
        <p14:creationId xmlns:p14="http://schemas.microsoft.com/office/powerpoint/2010/main" val="379802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4B13-C3BD-4E48-8F28-08BD1FDAF992}"/>
              </a:ext>
            </a:extLst>
          </p:cNvPr>
          <p:cNvSpPr>
            <a:spLocks noGrp="1"/>
          </p:cNvSpPr>
          <p:nvPr>
            <p:ph type="title"/>
          </p:nvPr>
        </p:nvSpPr>
        <p:spPr/>
        <p:txBody>
          <a:bodyPr>
            <a:normAutofit/>
          </a:bodyPr>
          <a:lstStyle/>
          <a:p>
            <a:r>
              <a:rPr lang="en-US" sz="4000" dirty="0"/>
              <a:t>Grading Process – Verification Reports</a:t>
            </a:r>
          </a:p>
        </p:txBody>
      </p:sp>
      <p:sp>
        <p:nvSpPr>
          <p:cNvPr id="3" name="Content Placeholder 2">
            <a:extLst>
              <a:ext uri="{FF2B5EF4-FFF2-40B4-BE49-F238E27FC236}">
                <a16:creationId xmlns:a16="http://schemas.microsoft.com/office/drawing/2014/main" id="{9B2FF5B6-1C42-41F6-B5AC-BEA8E39C3C4D}"/>
              </a:ext>
            </a:extLst>
          </p:cNvPr>
          <p:cNvSpPr>
            <a:spLocks noGrp="1"/>
          </p:cNvSpPr>
          <p:nvPr>
            <p:ph idx="1"/>
          </p:nvPr>
        </p:nvSpPr>
        <p:spPr/>
        <p:txBody>
          <a:bodyPr/>
          <a:lstStyle/>
          <a:p>
            <a:pPr marL="0" indent="0">
              <a:buNone/>
            </a:pPr>
            <a:r>
              <a:rPr lang="en-US" sz="2800" b="1" dirty="0">
                <a:solidFill>
                  <a:schemeClr val="tx1"/>
                </a:solidFill>
              </a:rPr>
              <a:t>Elementary Reports:</a:t>
            </a:r>
          </a:p>
          <a:p>
            <a:r>
              <a:rPr lang="en-US" sz="2000" dirty="0">
                <a:solidFill>
                  <a:schemeClr val="tx1"/>
                </a:solidFill>
                <a:effectLst/>
                <a:ea typeface="Calibri" panose="020F0502020204030204" pitchFamily="34" charset="0"/>
                <a:cs typeface="Times New Roman" panose="02020603050405020304" pitchFamily="18" charset="0"/>
              </a:rPr>
              <a:t>Students-Not Enrolled in a Course </a:t>
            </a:r>
          </a:p>
          <a:p>
            <a:r>
              <a:rPr lang="en-US" sz="2000" dirty="0">
                <a:solidFill>
                  <a:schemeClr val="tx1"/>
                </a:solidFill>
                <a:effectLst/>
                <a:ea typeface="Calibri" panose="020F0502020204030204" pitchFamily="34" charset="0"/>
                <a:cs typeface="Times New Roman" panose="02020603050405020304" pitchFamily="18" charset="0"/>
              </a:rPr>
              <a:t>Teachers Scoresheet Report</a:t>
            </a:r>
          </a:p>
          <a:p>
            <a:pPr marL="0" indent="0">
              <a:buNone/>
            </a:pPr>
            <a:endParaRPr lang="en-US" sz="2000" dirty="0">
              <a:solidFill>
                <a:schemeClr val="tx1"/>
              </a:solidFill>
              <a:ea typeface="Calibri" panose="020F0502020204030204" pitchFamily="34" charset="0"/>
              <a:cs typeface="Times New Roman" panose="02020603050405020304" pitchFamily="18" charset="0"/>
            </a:endParaRPr>
          </a:p>
          <a:p>
            <a:pPr marL="0" indent="0">
              <a:buNone/>
            </a:pPr>
            <a:r>
              <a:rPr lang="en-US" sz="2800" b="1" dirty="0">
                <a:solidFill>
                  <a:schemeClr val="tx1"/>
                </a:solidFill>
                <a:effectLst/>
                <a:ea typeface="Calibri" panose="020F0502020204030204" pitchFamily="34" charset="0"/>
                <a:cs typeface="Times New Roman" panose="02020603050405020304" pitchFamily="18" charset="0"/>
              </a:rPr>
              <a:t>Secondary Reports:</a:t>
            </a:r>
          </a:p>
          <a:p>
            <a:r>
              <a:rPr lang="en-US" sz="2000" dirty="0">
                <a:solidFill>
                  <a:schemeClr val="tx1"/>
                </a:solidFill>
                <a:effectLst/>
                <a:ea typeface="Calibri" panose="020F0502020204030204" pitchFamily="34" charset="0"/>
                <a:cs typeface="Times New Roman" panose="02020603050405020304" pitchFamily="18" charset="0"/>
              </a:rPr>
              <a:t>Students-Non-Scheduled Periods Report (Traditional and Block Schedule)</a:t>
            </a:r>
          </a:p>
          <a:p>
            <a:r>
              <a:rPr lang="en-US" sz="2000" dirty="0">
                <a:solidFill>
                  <a:schemeClr val="tx1"/>
                </a:solidFill>
                <a:effectLst/>
                <a:ea typeface="Calibri" panose="020F0502020204030204" pitchFamily="34" charset="0"/>
                <a:cs typeface="Times New Roman" panose="02020603050405020304" pitchFamily="18" charset="0"/>
              </a:rPr>
              <a:t>Teachers Scoresheet Report</a:t>
            </a:r>
          </a:p>
          <a:p>
            <a:endParaRPr lang="en-US" dirty="0"/>
          </a:p>
        </p:txBody>
      </p:sp>
      <p:sp>
        <p:nvSpPr>
          <p:cNvPr id="4" name="Slide Number Placeholder 3">
            <a:extLst>
              <a:ext uri="{FF2B5EF4-FFF2-40B4-BE49-F238E27FC236}">
                <a16:creationId xmlns:a16="http://schemas.microsoft.com/office/drawing/2014/main" id="{D88833C0-5C15-482C-A755-1D65F5B9F629}"/>
              </a:ext>
            </a:extLst>
          </p:cNvPr>
          <p:cNvSpPr>
            <a:spLocks noGrp="1"/>
          </p:cNvSpPr>
          <p:nvPr>
            <p:ph type="sldNum" sz="quarter" idx="12"/>
          </p:nvPr>
        </p:nvSpPr>
        <p:spPr/>
        <p:txBody>
          <a:bodyPr/>
          <a:lstStyle/>
          <a:p>
            <a:fld id="{FD52C1F8-3BA5-F24E-8618-E52498D87186}" type="slidenum">
              <a:rPr lang="en-US" smtClean="0"/>
              <a:t>11</a:t>
            </a:fld>
            <a:endParaRPr lang="en-US" dirty="0"/>
          </a:p>
        </p:txBody>
      </p:sp>
    </p:spTree>
    <p:extLst>
      <p:ext uri="{BB962C8B-B14F-4D97-AF65-F5344CB8AC3E}">
        <p14:creationId xmlns:p14="http://schemas.microsoft.com/office/powerpoint/2010/main" val="25820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15AD-0C43-4509-9997-E27031B22E04}"/>
              </a:ext>
            </a:extLst>
          </p:cNvPr>
          <p:cNvSpPr>
            <a:spLocks noGrp="1"/>
          </p:cNvSpPr>
          <p:nvPr>
            <p:ph type="title"/>
          </p:nvPr>
        </p:nvSpPr>
        <p:spPr/>
        <p:txBody>
          <a:bodyPr>
            <a:normAutofit fontScale="90000"/>
          </a:bodyPr>
          <a:lstStyle/>
          <a:p>
            <a:r>
              <a:rPr lang="en-US" dirty="0"/>
              <a:t>Grading Process – Teacher Gradebook Report</a:t>
            </a:r>
          </a:p>
        </p:txBody>
      </p:sp>
      <p:sp>
        <p:nvSpPr>
          <p:cNvPr id="3" name="Content Placeholder 2">
            <a:extLst>
              <a:ext uri="{FF2B5EF4-FFF2-40B4-BE49-F238E27FC236}">
                <a16:creationId xmlns:a16="http://schemas.microsoft.com/office/drawing/2014/main" id="{AF18BCC6-AB26-4D66-9A42-603BAA5CFEB7}"/>
              </a:ext>
            </a:extLst>
          </p:cNvPr>
          <p:cNvSpPr>
            <a:spLocks noGrp="1"/>
          </p:cNvSpPr>
          <p:nvPr>
            <p:ph idx="1"/>
          </p:nvPr>
        </p:nvSpPr>
        <p:spPr/>
        <p:txBody>
          <a:bodyPr/>
          <a:lstStyle/>
          <a:p>
            <a:pPr marL="0" indent="0">
              <a:buNone/>
            </a:pPr>
            <a:r>
              <a:rPr lang="en-US" sz="2800" dirty="0">
                <a:solidFill>
                  <a:schemeClr val="tx1"/>
                </a:solidFill>
                <a:effectLst/>
                <a:ea typeface="Calibri" panose="020F0502020204030204" pitchFamily="34" charset="0"/>
                <a:cs typeface="Times New Roman" panose="02020603050405020304" pitchFamily="18" charset="0"/>
              </a:rPr>
              <a:t>The Grade Coordinator will run the </a:t>
            </a:r>
            <a:r>
              <a:rPr lang="en-US" sz="2800" b="1" dirty="0">
                <a:solidFill>
                  <a:schemeClr val="tx1"/>
                </a:solidFill>
                <a:effectLst/>
                <a:ea typeface="Calibri" panose="020F0502020204030204" pitchFamily="34" charset="0"/>
                <a:cs typeface="Times New Roman" panose="02020603050405020304" pitchFamily="18" charset="0"/>
              </a:rPr>
              <a:t>Teacher Gradebook Report</a:t>
            </a:r>
            <a:r>
              <a:rPr lang="en-US" sz="2800" dirty="0">
                <a:solidFill>
                  <a:schemeClr val="tx1"/>
                </a:solidFill>
                <a:effectLst/>
                <a:ea typeface="Calibri" panose="020F0502020204030204" pitchFamily="34" charset="0"/>
                <a:cs typeface="Times New Roman" panose="02020603050405020304" pitchFamily="18" charset="0"/>
              </a:rPr>
              <a:t> the morning of the 4th day after the gradebook has been locked. </a:t>
            </a:r>
          </a:p>
          <a:p>
            <a:pPr marL="0" indent="0">
              <a:buNone/>
            </a:pPr>
            <a:endParaRPr lang="en-US" sz="2800" dirty="0">
              <a:solidFill>
                <a:schemeClr val="tx1"/>
              </a:solidFill>
              <a:ea typeface="Calibri" panose="020F0502020204030204" pitchFamily="34" charset="0"/>
              <a:cs typeface="Times New Roman" panose="02020603050405020304" pitchFamily="18" charset="0"/>
            </a:endParaRPr>
          </a:p>
          <a:p>
            <a:pPr marL="0" indent="0">
              <a:buNone/>
            </a:pPr>
            <a:r>
              <a:rPr lang="en-US" sz="2800" dirty="0">
                <a:solidFill>
                  <a:schemeClr val="tx1"/>
                </a:solidFill>
                <a:effectLst/>
                <a:ea typeface="Calibri" panose="020F0502020204030204" pitchFamily="34" charset="0"/>
                <a:cs typeface="Times New Roman" panose="02020603050405020304" pitchFamily="18" charset="0"/>
              </a:rPr>
              <a:t>This report provides an update of the teacher status (3</a:t>
            </a:r>
            <a:r>
              <a:rPr lang="en-US" sz="2800" baseline="30000" dirty="0">
                <a:solidFill>
                  <a:schemeClr val="tx1"/>
                </a:solidFill>
                <a:effectLst/>
                <a:ea typeface="Calibri" panose="020F0502020204030204" pitchFamily="34" charset="0"/>
                <a:cs typeface="Times New Roman" panose="02020603050405020304" pitchFamily="18" charset="0"/>
              </a:rPr>
              <a:t>rd</a:t>
            </a:r>
            <a:r>
              <a:rPr lang="en-US" sz="2800" dirty="0">
                <a:solidFill>
                  <a:schemeClr val="tx1"/>
                </a:solidFill>
                <a:effectLst/>
                <a:ea typeface="Calibri" panose="020F0502020204030204" pitchFamily="34" charset="0"/>
                <a:cs typeface="Times New Roman" panose="02020603050405020304" pitchFamily="18" charset="0"/>
              </a:rPr>
              <a:t> day of teacher entry day).  The campus administrator will be notified of teachers with incomplete grades.</a:t>
            </a:r>
          </a:p>
          <a:p>
            <a:endParaRPr lang="en-US" sz="2800" dirty="0">
              <a:solidFill>
                <a:srgbClr val="FF0000"/>
              </a:solidFill>
              <a:ea typeface="Calibri" panose="020F0502020204030204" pitchFamily="34" charset="0"/>
              <a:cs typeface="Times New Roman" panose="02020603050405020304" pitchFamily="18" charset="0"/>
            </a:endParaRPr>
          </a:p>
          <a:p>
            <a:pPr marL="0" indent="0">
              <a:buNone/>
            </a:pPr>
            <a:r>
              <a:rPr lang="en-US" sz="2800" dirty="0">
                <a:solidFill>
                  <a:srgbClr val="FF000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t>
            </a:r>
            <a:r>
              <a:rPr lang="en-US" sz="2400" dirty="0">
                <a:solidFill>
                  <a:srgbClr val="FF0000"/>
                </a:solidFill>
                <a:effectLst/>
                <a:ea typeface="Calibri" panose="020F0502020204030204" pitchFamily="34" charset="0"/>
                <a:cs typeface="Times New Roman" panose="02020603050405020304" pitchFamily="18" charset="0"/>
              </a:rPr>
              <a:t>*</a:t>
            </a:r>
            <a:r>
              <a:rPr lang="en-US" sz="2400" dirty="0">
                <a:solidFill>
                  <a:schemeClr val="tx1"/>
                </a:solidFill>
                <a:effectLst/>
                <a:ea typeface="Calibri" panose="020F0502020204030204" pitchFamily="34" charset="0"/>
                <a:cs typeface="Times New Roman" panose="02020603050405020304" pitchFamily="18" charset="0"/>
              </a:rPr>
              <a:t>Campus Admin should handle grades.) </a:t>
            </a:r>
            <a:r>
              <a:rPr lang="en-US" sz="2400" i="1" dirty="0">
                <a:solidFill>
                  <a:schemeClr val="tx1"/>
                </a:solidFill>
                <a:ea typeface="Calibri" panose="020F0502020204030204" pitchFamily="34" charset="0"/>
                <a:cs typeface="Times New Roman" panose="02020603050405020304" pitchFamily="18" charset="0"/>
              </a:rPr>
              <a:t>See Grading section of HISD </a:t>
            </a:r>
            <a:r>
              <a:rPr lang="en-US" sz="2400" i="1" dirty="0">
                <a:solidFill>
                  <a:schemeClr val="tx1"/>
                </a:solidFill>
                <a:effectLst/>
                <a:ea typeface="Calibri" panose="020F0502020204030204" pitchFamily="34" charset="0"/>
                <a:cs typeface="Times New Roman" panose="02020603050405020304" pitchFamily="18" charset="0"/>
              </a:rPr>
              <a:t>School Guidelines. </a:t>
            </a:r>
          </a:p>
          <a:p>
            <a:endParaRPr lang="en-US" dirty="0"/>
          </a:p>
        </p:txBody>
      </p:sp>
      <p:sp>
        <p:nvSpPr>
          <p:cNvPr id="4" name="Slide Number Placeholder 3">
            <a:extLst>
              <a:ext uri="{FF2B5EF4-FFF2-40B4-BE49-F238E27FC236}">
                <a16:creationId xmlns:a16="http://schemas.microsoft.com/office/drawing/2014/main" id="{F5C0580D-C61C-479D-9FCD-8D2CCCA25078}"/>
              </a:ext>
            </a:extLst>
          </p:cNvPr>
          <p:cNvSpPr>
            <a:spLocks noGrp="1"/>
          </p:cNvSpPr>
          <p:nvPr>
            <p:ph type="sldNum" sz="quarter" idx="12"/>
          </p:nvPr>
        </p:nvSpPr>
        <p:spPr/>
        <p:txBody>
          <a:bodyPr/>
          <a:lstStyle/>
          <a:p>
            <a:fld id="{FD52C1F8-3BA5-F24E-8618-E52498D87186}" type="slidenum">
              <a:rPr lang="en-US" smtClean="0"/>
              <a:t>12</a:t>
            </a:fld>
            <a:endParaRPr lang="en-US" dirty="0"/>
          </a:p>
        </p:txBody>
      </p:sp>
    </p:spTree>
    <p:extLst>
      <p:ext uri="{BB962C8B-B14F-4D97-AF65-F5344CB8AC3E}">
        <p14:creationId xmlns:p14="http://schemas.microsoft.com/office/powerpoint/2010/main" val="279812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E082-5E4B-4928-81B3-FACE684D3EDE}"/>
              </a:ext>
            </a:extLst>
          </p:cNvPr>
          <p:cNvSpPr>
            <a:spLocks noGrp="1"/>
          </p:cNvSpPr>
          <p:nvPr>
            <p:ph type="title"/>
          </p:nvPr>
        </p:nvSpPr>
        <p:spPr>
          <a:xfrm>
            <a:off x="609600" y="274638"/>
            <a:ext cx="10972800" cy="1143000"/>
          </a:xfrm>
        </p:spPr>
        <p:txBody>
          <a:bodyPr anchor="ctr">
            <a:normAutofit fontScale="90000"/>
          </a:bodyPr>
          <a:lstStyle/>
          <a:p>
            <a:r>
              <a:rPr lang="en-US" dirty="0"/>
              <a:t>Grading Process – Pre-K and KG Report Cards</a:t>
            </a:r>
          </a:p>
        </p:txBody>
      </p:sp>
      <p:sp>
        <p:nvSpPr>
          <p:cNvPr id="4" name="Slide Number Placeholder 3">
            <a:extLst>
              <a:ext uri="{FF2B5EF4-FFF2-40B4-BE49-F238E27FC236}">
                <a16:creationId xmlns:a16="http://schemas.microsoft.com/office/drawing/2014/main" id="{1F53511C-7A76-4EA0-B6AB-0BB7B7E5FC2F}"/>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13</a:t>
            </a:fld>
            <a:endParaRPr lang="en-US" dirty="0"/>
          </a:p>
        </p:txBody>
      </p:sp>
      <p:sp>
        <p:nvSpPr>
          <p:cNvPr id="3" name="Rectangle 2">
            <a:extLst>
              <a:ext uri="{FF2B5EF4-FFF2-40B4-BE49-F238E27FC236}">
                <a16:creationId xmlns:a16="http://schemas.microsoft.com/office/drawing/2014/main" id="{2A913BC3-7358-45AA-909B-4C693F454FBD}"/>
              </a:ext>
            </a:extLst>
          </p:cNvPr>
          <p:cNvSpPr/>
          <p:nvPr/>
        </p:nvSpPr>
        <p:spPr>
          <a:xfrm>
            <a:off x="778141" y="1620334"/>
            <a:ext cx="9969624" cy="3785652"/>
          </a:xfrm>
          <a:prstGeom prst="rect">
            <a:avLst/>
          </a:prstGeom>
        </p:spPr>
        <p:txBody>
          <a:bodyPr wrap="square">
            <a:spAutoFit/>
          </a:bodyPr>
          <a:lstStyle/>
          <a:p>
            <a:r>
              <a:rPr lang="en-US" sz="2000" b="1" dirty="0"/>
              <a:t>The grading cycle for both Pre-K and Kinder is now six weeks.</a:t>
            </a:r>
          </a:p>
          <a:p>
            <a:endParaRPr lang="en-US" sz="2000" dirty="0"/>
          </a:p>
          <a:p>
            <a:r>
              <a:rPr lang="en-US" sz="2000" dirty="0"/>
              <a:t>The grades are based on performance observation, checklists, student products, and anecdotal records, as well as formal and informal assessments. The numerical grade level will be entered in the HISD Connect grading section.</a:t>
            </a:r>
          </a:p>
          <a:p>
            <a:endParaRPr lang="en-US" sz="2000" dirty="0"/>
          </a:p>
          <a:p>
            <a:r>
              <a:rPr lang="en-US" sz="2000" dirty="0"/>
              <a:t>Teacher’s will verify their gradebook. Report cards will be processed and printed from HISD Connect.</a:t>
            </a:r>
          </a:p>
          <a:p>
            <a:pPr algn="ctr"/>
            <a:endParaRPr lang="en-US" sz="2000" dirty="0"/>
          </a:p>
          <a:p>
            <a:pPr marL="800100" lvl="1" indent="-342900">
              <a:buFont typeface="Arial" panose="020B0604020202020204" pitchFamily="34" charset="0"/>
              <a:buChar char="•"/>
            </a:pPr>
            <a:r>
              <a:rPr lang="en-US" sz="2000" dirty="0"/>
              <a:t>1 for Discovery – First steps</a:t>
            </a:r>
          </a:p>
          <a:p>
            <a:pPr marL="800100" lvl="1" indent="-342900">
              <a:buFont typeface="Arial" panose="020B0604020202020204" pitchFamily="34" charset="0"/>
              <a:buChar char="•"/>
            </a:pPr>
            <a:r>
              <a:rPr lang="en-US" sz="2000" dirty="0"/>
              <a:t>2 for Exploring – Showing progress</a:t>
            </a:r>
          </a:p>
          <a:p>
            <a:pPr marL="800100" lvl="1" indent="-342900">
              <a:buFont typeface="Arial" panose="020B0604020202020204" pitchFamily="34" charset="0"/>
              <a:buChar char="•"/>
            </a:pPr>
            <a:r>
              <a:rPr lang="en-US" sz="2000" dirty="0"/>
              <a:t>3 for Connecting – Ready to apply</a:t>
            </a:r>
          </a:p>
        </p:txBody>
      </p:sp>
    </p:spTree>
    <p:extLst>
      <p:ext uri="{BB962C8B-B14F-4D97-AF65-F5344CB8AC3E}">
        <p14:creationId xmlns:p14="http://schemas.microsoft.com/office/powerpoint/2010/main" val="362931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E082-5E4B-4928-81B3-FACE684D3EDE}"/>
              </a:ext>
            </a:extLst>
          </p:cNvPr>
          <p:cNvSpPr>
            <a:spLocks noGrp="1"/>
          </p:cNvSpPr>
          <p:nvPr>
            <p:ph type="title"/>
          </p:nvPr>
        </p:nvSpPr>
        <p:spPr>
          <a:xfrm>
            <a:off x="609600" y="274638"/>
            <a:ext cx="10972800" cy="1143000"/>
          </a:xfrm>
        </p:spPr>
        <p:txBody>
          <a:bodyPr anchor="ctr">
            <a:normAutofit/>
          </a:bodyPr>
          <a:lstStyle/>
          <a:p>
            <a:r>
              <a:rPr lang="en-US" sz="4000" dirty="0"/>
              <a:t>Grading Process – Storing Grades</a:t>
            </a:r>
          </a:p>
        </p:txBody>
      </p:sp>
      <p:sp>
        <p:nvSpPr>
          <p:cNvPr id="4" name="Slide Number Placeholder 3">
            <a:extLst>
              <a:ext uri="{FF2B5EF4-FFF2-40B4-BE49-F238E27FC236}">
                <a16:creationId xmlns:a16="http://schemas.microsoft.com/office/drawing/2014/main" id="{1F53511C-7A76-4EA0-B6AB-0BB7B7E5FC2F}"/>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14</a:t>
            </a:fld>
            <a:endParaRPr lang="en-US" dirty="0"/>
          </a:p>
        </p:txBody>
      </p:sp>
      <p:sp>
        <p:nvSpPr>
          <p:cNvPr id="11" name="Rectangle 10">
            <a:extLst>
              <a:ext uri="{FF2B5EF4-FFF2-40B4-BE49-F238E27FC236}">
                <a16:creationId xmlns:a16="http://schemas.microsoft.com/office/drawing/2014/main" id="{F843EE76-AA70-40EA-9339-2C6299B48DEF}"/>
              </a:ext>
            </a:extLst>
          </p:cNvPr>
          <p:cNvSpPr/>
          <p:nvPr/>
        </p:nvSpPr>
        <p:spPr>
          <a:xfrm>
            <a:off x="609599" y="1642369"/>
            <a:ext cx="11046781" cy="2862322"/>
          </a:xfrm>
          <a:prstGeom prst="rect">
            <a:avLst/>
          </a:prstGeom>
        </p:spPr>
        <p:txBody>
          <a:bodyPr wrap="square">
            <a:spAutoFit/>
          </a:bodyPr>
          <a:lstStyle/>
          <a:p>
            <a:r>
              <a:rPr lang="en-US" dirty="0"/>
              <a:t> </a:t>
            </a:r>
            <a:r>
              <a:rPr lang="en-US" b="1" dirty="0"/>
              <a:t>Grades will be stored at the close of Progress Report and Report Card grading cycles</a:t>
            </a:r>
            <a:r>
              <a:rPr lang="en-US" dirty="0"/>
              <a:t>.</a:t>
            </a:r>
          </a:p>
          <a:p>
            <a:endParaRPr lang="en-US" dirty="0"/>
          </a:p>
          <a:p>
            <a:r>
              <a:rPr lang="en-US" dirty="0"/>
              <a:t>After the final grade term dates are set up, a school user runs the Permanently Stored Grades process. This process is an integral step in ensuring a snapshot of students’ grades from the teachers’ gradebooks are captured for the designated period for progress reports. These grades will be stored in the students’ historical before the progress reports are generated.</a:t>
            </a:r>
          </a:p>
          <a:p>
            <a:endParaRPr lang="en-US" dirty="0"/>
          </a:p>
          <a:p>
            <a:pPr algn="ctr"/>
            <a:endParaRPr lang="en-US" b="1" dirty="0"/>
          </a:p>
          <a:p>
            <a:r>
              <a:rPr lang="en-US" b="1" dirty="0"/>
              <a:t>To permanently store grades:</a:t>
            </a:r>
          </a:p>
          <a:p>
            <a:r>
              <a:rPr lang="en-US" b="1" dirty="0"/>
              <a:t>Start Page&gt;&gt;Setup&gt;&gt; System &gt;&gt;Grades&gt;&gt;Permanently Stored Grades</a:t>
            </a:r>
          </a:p>
        </p:txBody>
      </p:sp>
    </p:spTree>
    <p:extLst>
      <p:ext uri="{BB962C8B-B14F-4D97-AF65-F5344CB8AC3E}">
        <p14:creationId xmlns:p14="http://schemas.microsoft.com/office/powerpoint/2010/main" val="307488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403B-BDE5-4E60-A261-0B756613918B}"/>
              </a:ext>
            </a:extLst>
          </p:cNvPr>
          <p:cNvSpPr>
            <a:spLocks noGrp="1"/>
          </p:cNvSpPr>
          <p:nvPr>
            <p:ph type="title"/>
          </p:nvPr>
        </p:nvSpPr>
        <p:spPr/>
        <p:txBody>
          <a:bodyPr>
            <a:normAutofit/>
          </a:bodyPr>
          <a:lstStyle/>
          <a:p>
            <a:r>
              <a:rPr lang="en-US" sz="4000" dirty="0"/>
              <a:t>Elementary: Permanently Store Grades</a:t>
            </a:r>
          </a:p>
        </p:txBody>
      </p:sp>
      <p:sp>
        <p:nvSpPr>
          <p:cNvPr id="3" name="Content Placeholder 2">
            <a:extLst>
              <a:ext uri="{FF2B5EF4-FFF2-40B4-BE49-F238E27FC236}">
                <a16:creationId xmlns:a16="http://schemas.microsoft.com/office/drawing/2014/main" id="{1FD2AF83-7C5D-44E0-BD80-9661CF4E291A}"/>
              </a:ext>
            </a:extLst>
          </p:cNvPr>
          <p:cNvSpPr>
            <a:spLocks noGrp="1"/>
          </p:cNvSpPr>
          <p:nvPr>
            <p:ph idx="1"/>
          </p:nvPr>
        </p:nvSpPr>
        <p:spPr>
          <a:xfrm>
            <a:off x="609600" y="4110072"/>
            <a:ext cx="10972800" cy="2246279"/>
          </a:xfrm>
        </p:spPr>
        <p:txBody>
          <a:bodyPr>
            <a:normAutofit/>
          </a:bodyPr>
          <a:lstStyle/>
          <a:p>
            <a:endParaRPr lang="en-US" dirty="0"/>
          </a:p>
        </p:txBody>
      </p:sp>
      <p:sp>
        <p:nvSpPr>
          <p:cNvPr id="4" name="Slide Number Placeholder 3">
            <a:extLst>
              <a:ext uri="{FF2B5EF4-FFF2-40B4-BE49-F238E27FC236}">
                <a16:creationId xmlns:a16="http://schemas.microsoft.com/office/drawing/2014/main" id="{AA341092-D29F-4725-BACF-39BC74BB7C0C}"/>
              </a:ext>
            </a:extLst>
          </p:cNvPr>
          <p:cNvSpPr>
            <a:spLocks noGrp="1"/>
          </p:cNvSpPr>
          <p:nvPr>
            <p:ph type="sldNum" sz="quarter" idx="12"/>
          </p:nvPr>
        </p:nvSpPr>
        <p:spPr/>
        <p:txBody>
          <a:bodyPr/>
          <a:lstStyle/>
          <a:p>
            <a:fld id="{FD52C1F8-3BA5-F24E-8618-E52498D87186}" type="slidenum">
              <a:rPr lang="en-US" smtClean="0"/>
              <a:t>15</a:t>
            </a:fld>
            <a:endParaRPr lang="en-US" dirty="0"/>
          </a:p>
        </p:txBody>
      </p:sp>
      <p:pic>
        <p:nvPicPr>
          <p:cNvPr id="3073" name="Picture 1">
            <a:extLst>
              <a:ext uri="{FF2B5EF4-FFF2-40B4-BE49-F238E27FC236}">
                <a16:creationId xmlns:a16="http://schemas.microsoft.com/office/drawing/2014/main" id="{F4C2F272-FAC2-4982-A300-761DAB381D4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8878" y="1613503"/>
            <a:ext cx="11083522" cy="44265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5172D30C-888D-43B6-96FE-3DD0F79047B3}"/>
              </a:ext>
            </a:extLst>
          </p:cNvPr>
          <p:cNvSpPr>
            <a:spLocks noChangeArrowheads="1"/>
          </p:cNvSpPr>
          <p:nvPr/>
        </p:nvSpPr>
        <p:spPr bwMode="auto">
          <a:xfrm>
            <a:off x="228600" y="61604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44075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7976-4A2A-4CA2-8BD9-56EC47FF6479}"/>
              </a:ext>
            </a:extLst>
          </p:cNvPr>
          <p:cNvSpPr>
            <a:spLocks noGrp="1"/>
          </p:cNvSpPr>
          <p:nvPr>
            <p:ph type="title"/>
          </p:nvPr>
        </p:nvSpPr>
        <p:spPr/>
        <p:txBody>
          <a:bodyPr>
            <a:normAutofit/>
          </a:bodyPr>
          <a:lstStyle/>
          <a:p>
            <a:r>
              <a:rPr lang="en-US" sz="4000" dirty="0"/>
              <a:t>Middle School: Permanently Store Grades</a:t>
            </a:r>
          </a:p>
        </p:txBody>
      </p:sp>
      <p:sp>
        <p:nvSpPr>
          <p:cNvPr id="4" name="Slide Number Placeholder 3">
            <a:extLst>
              <a:ext uri="{FF2B5EF4-FFF2-40B4-BE49-F238E27FC236}">
                <a16:creationId xmlns:a16="http://schemas.microsoft.com/office/drawing/2014/main" id="{B7E50D3A-43AD-4145-BC11-C855C274A0F0}"/>
              </a:ext>
            </a:extLst>
          </p:cNvPr>
          <p:cNvSpPr>
            <a:spLocks noGrp="1"/>
          </p:cNvSpPr>
          <p:nvPr>
            <p:ph type="sldNum" sz="quarter" idx="12"/>
          </p:nvPr>
        </p:nvSpPr>
        <p:spPr/>
        <p:txBody>
          <a:bodyPr/>
          <a:lstStyle/>
          <a:p>
            <a:fld id="{FD52C1F8-3BA5-F24E-8618-E52498D87186}" type="slidenum">
              <a:rPr lang="en-US" smtClean="0"/>
              <a:t>16</a:t>
            </a:fld>
            <a:endParaRPr lang="en-US" dirty="0"/>
          </a:p>
        </p:txBody>
      </p:sp>
      <p:pic>
        <p:nvPicPr>
          <p:cNvPr id="5" name="Content Placeholder 4">
            <a:extLst>
              <a:ext uri="{FF2B5EF4-FFF2-40B4-BE49-F238E27FC236}">
                <a16:creationId xmlns:a16="http://schemas.microsoft.com/office/drawing/2014/main" id="{85F2B85C-1AE1-436F-A6F4-F9C7B560C5C1}"/>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946221" y="1507921"/>
            <a:ext cx="9837682" cy="4525963"/>
          </a:xfrm>
          <a:prstGeom prst="rect">
            <a:avLst/>
          </a:prstGeom>
          <a:noFill/>
          <a:ln>
            <a:noFill/>
          </a:ln>
        </p:spPr>
      </p:pic>
    </p:spTree>
    <p:extLst>
      <p:ext uri="{BB962C8B-B14F-4D97-AF65-F5344CB8AC3E}">
        <p14:creationId xmlns:p14="http://schemas.microsoft.com/office/powerpoint/2010/main" val="151559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70EE-AD89-4E35-B5EB-1DCDBC6DD8E0}"/>
              </a:ext>
            </a:extLst>
          </p:cNvPr>
          <p:cNvSpPr>
            <a:spLocks noGrp="1"/>
          </p:cNvSpPr>
          <p:nvPr>
            <p:ph type="title"/>
          </p:nvPr>
        </p:nvSpPr>
        <p:spPr/>
        <p:txBody>
          <a:bodyPr>
            <a:normAutofit/>
          </a:bodyPr>
          <a:lstStyle/>
          <a:p>
            <a:r>
              <a:rPr lang="en-US" sz="4000" dirty="0"/>
              <a:t>High School: Permanently Store Grades</a:t>
            </a:r>
          </a:p>
        </p:txBody>
      </p:sp>
      <p:sp>
        <p:nvSpPr>
          <p:cNvPr id="4" name="Slide Number Placeholder 3">
            <a:extLst>
              <a:ext uri="{FF2B5EF4-FFF2-40B4-BE49-F238E27FC236}">
                <a16:creationId xmlns:a16="http://schemas.microsoft.com/office/drawing/2014/main" id="{B6D3E074-7755-4B06-81C3-9F461B5E50CF}"/>
              </a:ext>
            </a:extLst>
          </p:cNvPr>
          <p:cNvSpPr>
            <a:spLocks noGrp="1"/>
          </p:cNvSpPr>
          <p:nvPr>
            <p:ph type="sldNum" sz="quarter" idx="12"/>
          </p:nvPr>
        </p:nvSpPr>
        <p:spPr/>
        <p:txBody>
          <a:bodyPr/>
          <a:lstStyle/>
          <a:p>
            <a:fld id="{FD52C1F8-3BA5-F24E-8618-E52498D87186}" type="slidenum">
              <a:rPr lang="en-US" smtClean="0"/>
              <a:t>17</a:t>
            </a:fld>
            <a:endParaRPr lang="en-US" dirty="0"/>
          </a:p>
        </p:txBody>
      </p:sp>
      <p:pic>
        <p:nvPicPr>
          <p:cNvPr id="5" name="Content Placeholder 4">
            <a:extLst>
              <a:ext uri="{FF2B5EF4-FFF2-40B4-BE49-F238E27FC236}">
                <a16:creationId xmlns:a16="http://schemas.microsoft.com/office/drawing/2014/main" id="{2A2F54DD-46F9-4328-8A14-342BC6524989}"/>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838900" y="1507921"/>
            <a:ext cx="9566342" cy="4525963"/>
          </a:xfrm>
          <a:prstGeom prst="rect">
            <a:avLst/>
          </a:prstGeom>
          <a:noFill/>
          <a:ln>
            <a:noFill/>
          </a:ln>
        </p:spPr>
      </p:pic>
    </p:spTree>
    <p:extLst>
      <p:ext uri="{BB962C8B-B14F-4D97-AF65-F5344CB8AC3E}">
        <p14:creationId xmlns:p14="http://schemas.microsoft.com/office/powerpoint/2010/main" val="116382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FDB5-BE87-4A45-AB74-C18C0404DD67}"/>
              </a:ext>
            </a:extLst>
          </p:cNvPr>
          <p:cNvSpPr>
            <a:spLocks noGrp="1"/>
          </p:cNvSpPr>
          <p:nvPr>
            <p:ph type="title"/>
          </p:nvPr>
        </p:nvSpPr>
        <p:spPr/>
        <p:txBody>
          <a:bodyPr>
            <a:normAutofit/>
          </a:bodyPr>
          <a:lstStyle/>
          <a:p>
            <a:r>
              <a:rPr lang="en-US" sz="4000" dirty="0"/>
              <a:t>Entering A Single Grade In The Historical</a:t>
            </a:r>
          </a:p>
        </p:txBody>
      </p:sp>
      <p:sp>
        <p:nvSpPr>
          <p:cNvPr id="3" name="Content Placeholder 2">
            <a:extLst>
              <a:ext uri="{FF2B5EF4-FFF2-40B4-BE49-F238E27FC236}">
                <a16:creationId xmlns:a16="http://schemas.microsoft.com/office/drawing/2014/main" id="{AF5C7939-EC17-406D-A584-DC816BCCCFFE}"/>
              </a:ext>
            </a:extLst>
          </p:cNvPr>
          <p:cNvSpPr>
            <a:spLocks noGrp="1"/>
          </p:cNvSpPr>
          <p:nvPr>
            <p:ph idx="1"/>
          </p:nvPr>
        </p:nvSpPr>
        <p:spPr/>
        <p:txBody>
          <a:bodyPr>
            <a:normAutofit/>
          </a:bodyPr>
          <a:lstStyle/>
          <a:p>
            <a:pPr marL="0" indent="0">
              <a:buNone/>
            </a:pPr>
            <a:r>
              <a:rPr lang="en-US" dirty="0"/>
              <a:t> </a:t>
            </a:r>
            <a:endParaRPr lang="en-US" sz="2400" dirty="0"/>
          </a:p>
        </p:txBody>
      </p:sp>
      <p:sp>
        <p:nvSpPr>
          <p:cNvPr id="4" name="Slide Number Placeholder 3">
            <a:extLst>
              <a:ext uri="{FF2B5EF4-FFF2-40B4-BE49-F238E27FC236}">
                <a16:creationId xmlns:a16="http://schemas.microsoft.com/office/drawing/2014/main" id="{E3B8F13D-644C-40EE-B5B7-3EBF52ED90EE}"/>
              </a:ext>
            </a:extLst>
          </p:cNvPr>
          <p:cNvSpPr>
            <a:spLocks noGrp="1"/>
          </p:cNvSpPr>
          <p:nvPr>
            <p:ph type="sldNum" sz="quarter" idx="12"/>
          </p:nvPr>
        </p:nvSpPr>
        <p:spPr/>
        <p:txBody>
          <a:bodyPr/>
          <a:lstStyle/>
          <a:p>
            <a:fld id="{FD52C1F8-3BA5-F24E-8618-E52498D87186}" type="slidenum">
              <a:rPr lang="en-US" smtClean="0"/>
              <a:t>18</a:t>
            </a:fld>
            <a:endParaRPr lang="en-US" dirty="0"/>
          </a:p>
        </p:txBody>
      </p:sp>
      <p:pic>
        <p:nvPicPr>
          <p:cNvPr id="8" name="Picture 7">
            <a:extLst>
              <a:ext uri="{FF2B5EF4-FFF2-40B4-BE49-F238E27FC236}">
                <a16:creationId xmlns:a16="http://schemas.microsoft.com/office/drawing/2014/main" id="{10181891-AA98-4A79-B3A4-A0BC58A11020}"/>
              </a:ext>
            </a:extLst>
          </p:cNvPr>
          <p:cNvPicPr>
            <a:picLocks noChangeAspect="1"/>
          </p:cNvPicPr>
          <p:nvPr/>
        </p:nvPicPr>
        <p:blipFill>
          <a:blip r:embed="rId2"/>
          <a:stretch>
            <a:fillRect/>
          </a:stretch>
        </p:blipFill>
        <p:spPr>
          <a:xfrm>
            <a:off x="776374" y="1600201"/>
            <a:ext cx="1428750" cy="2181225"/>
          </a:xfrm>
          <a:prstGeom prst="rect">
            <a:avLst/>
          </a:prstGeom>
        </p:spPr>
      </p:pic>
      <p:sp>
        <p:nvSpPr>
          <p:cNvPr id="9" name="Arrow: Right 8">
            <a:extLst>
              <a:ext uri="{FF2B5EF4-FFF2-40B4-BE49-F238E27FC236}">
                <a16:creationId xmlns:a16="http://schemas.microsoft.com/office/drawing/2014/main" id="{F946D0C6-C381-41D7-92D6-D708858CE558}"/>
              </a:ext>
            </a:extLst>
          </p:cNvPr>
          <p:cNvSpPr/>
          <p:nvPr/>
        </p:nvSpPr>
        <p:spPr>
          <a:xfrm>
            <a:off x="2718262" y="2645094"/>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8B762059-D62F-414A-B8C1-519FD9E17866}"/>
              </a:ext>
            </a:extLst>
          </p:cNvPr>
          <p:cNvSpPr/>
          <p:nvPr/>
        </p:nvSpPr>
        <p:spPr>
          <a:xfrm>
            <a:off x="2543694" y="251626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2D127BF-66C6-4178-8711-F695AD3B174A}"/>
              </a:ext>
            </a:extLst>
          </p:cNvPr>
          <p:cNvPicPr>
            <a:picLocks noChangeAspect="1"/>
          </p:cNvPicPr>
          <p:nvPr/>
        </p:nvPicPr>
        <p:blipFill>
          <a:blip r:embed="rId3"/>
          <a:stretch>
            <a:fillRect/>
          </a:stretch>
        </p:blipFill>
        <p:spPr>
          <a:xfrm>
            <a:off x="4706995" y="1600201"/>
            <a:ext cx="5550911" cy="4525963"/>
          </a:xfrm>
          <a:prstGeom prst="rect">
            <a:avLst/>
          </a:prstGeom>
        </p:spPr>
      </p:pic>
      <p:sp>
        <p:nvSpPr>
          <p:cNvPr id="5" name="TextBox 4">
            <a:extLst>
              <a:ext uri="{FF2B5EF4-FFF2-40B4-BE49-F238E27FC236}">
                <a16:creationId xmlns:a16="http://schemas.microsoft.com/office/drawing/2014/main" id="{44E5BFF1-BF34-469E-A4C1-65767C2CCB65}"/>
              </a:ext>
            </a:extLst>
          </p:cNvPr>
          <p:cNvSpPr txBox="1"/>
          <p:nvPr/>
        </p:nvSpPr>
        <p:spPr>
          <a:xfrm>
            <a:off x="492586" y="4215131"/>
            <a:ext cx="4102216" cy="1323439"/>
          </a:xfrm>
          <a:prstGeom prst="rect">
            <a:avLst/>
          </a:prstGeom>
          <a:noFill/>
        </p:spPr>
        <p:txBody>
          <a:bodyPr wrap="square" rtlCol="0">
            <a:spAutoFit/>
          </a:bodyPr>
          <a:lstStyle/>
          <a:p>
            <a:r>
              <a:rPr lang="en-US" sz="1600" dirty="0"/>
              <a:t>Typically, this process is used when new students enroll, and they have grades from their previous school. The process is the same for elementary, middle and high schools.</a:t>
            </a:r>
          </a:p>
        </p:txBody>
      </p:sp>
    </p:spTree>
    <p:extLst>
      <p:ext uri="{BB962C8B-B14F-4D97-AF65-F5344CB8AC3E}">
        <p14:creationId xmlns:p14="http://schemas.microsoft.com/office/powerpoint/2010/main" val="213155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1542D-061C-44A7-920B-8E2A940B33A6}"/>
              </a:ext>
            </a:extLst>
          </p:cNvPr>
          <p:cNvSpPr>
            <a:spLocks noGrp="1"/>
          </p:cNvSpPr>
          <p:nvPr>
            <p:ph type="title"/>
          </p:nvPr>
        </p:nvSpPr>
        <p:spPr>
          <a:xfrm>
            <a:off x="609600" y="232105"/>
            <a:ext cx="10972800" cy="1143000"/>
          </a:xfrm>
        </p:spPr>
        <p:txBody>
          <a:bodyPr>
            <a:normAutofit fontScale="90000"/>
          </a:bodyPr>
          <a:lstStyle/>
          <a:p>
            <a:r>
              <a:rPr lang="en-US" dirty="0"/>
              <a:t>Entering Multiple Grades In The Historical</a:t>
            </a:r>
          </a:p>
        </p:txBody>
      </p:sp>
      <p:pic>
        <p:nvPicPr>
          <p:cNvPr id="8" name="Content Placeholder 7">
            <a:extLst>
              <a:ext uri="{FF2B5EF4-FFF2-40B4-BE49-F238E27FC236}">
                <a16:creationId xmlns:a16="http://schemas.microsoft.com/office/drawing/2014/main" id="{69B58D81-9D1D-43D0-83A6-AA7A685C996F}"/>
              </a:ext>
            </a:extLst>
          </p:cNvPr>
          <p:cNvPicPr>
            <a:picLocks noGrp="1" noChangeAspect="1"/>
          </p:cNvPicPr>
          <p:nvPr>
            <p:ph idx="1"/>
          </p:nvPr>
        </p:nvPicPr>
        <p:blipFill>
          <a:blip r:embed="rId2"/>
          <a:stretch>
            <a:fillRect/>
          </a:stretch>
        </p:blipFill>
        <p:spPr>
          <a:xfrm>
            <a:off x="3233650" y="2448718"/>
            <a:ext cx="6048375" cy="1691020"/>
          </a:xfrm>
        </p:spPr>
      </p:pic>
      <p:sp>
        <p:nvSpPr>
          <p:cNvPr id="4" name="Slide Number Placeholder 3">
            <a:extLst>
              <a:ext uri="{FF2B5EF4-FFF2-40B4-BE49-F238E27FC236}">
                <a16:creationId xmlns:a16="http://schemas.microsoft.com/office/drawing/2014/main" id="{A3ECA7BC-E374-4A5D-B662-EFC50BD4935B}"/>
              </a:ext>
            </a:extLst>
          </p:cNvPr>
          <p:cNvSpPr>
            <a:spLocks noGrp="1"/>
          </p:cNvSpPr>
          <p:nvPr>
            <p:ph type="sldNum" sz="quarter" idx="12"/>
          </p:nvPr>
        </p:nvSpPr>
        <p:spPr/>
        <p:txBody>
          <a:bodyPr/>
          <a:lstStyle/>
          <a:p>
            <a:fld id="{FD52C1F8-3BA5-F24E-8618-E52498D87186}" type="slidenum">
              <a:rPr lang="en-US" smtClean="0"/>
              <a:t>19</a:t>
            </a:fld>
            <a:endParaRPr lang="en-US" dirty="0"/>
          </a:p>
        </p:txBody>
      </p:sp>
      <p:pic>
        <p:nvPicPr>
          <p:cNvPr id="10" name="Picture 9">
            <a:extLst>
              <a:ext uri="{FF2B5EF4-FFF2-40B4-BE49-F238E27FC236}">
                <a16:creationId xmlns:a16="http://schemas.microsoft.com/office/drawing/2014/main" id="{25289B3B-CE90-41CD-B497-E09DBC38495A}"/>
              </a:ext>
            </a:extLst>
          </p:cNvPr>
          <p:cNvPicPr>
            <a:picLocks noChangeAspect="1"/>
          </p:cNvPicPr>
          <p:nvPr/>
        </p:nvPicPr>
        <p:blipFill>
          <a:blip r:embed="rId3"/>
          <a:stretch>
            <a:fillRect/>
          </a:stretch>
        </p:blipFill>
        <p:spPr>
          <a:xfrm>
            <a:off x="136813" y="1648619"/>
            <a:ext cx="3096837" cy="2828925"/>
          </a:xfrm>
          <a:prstGeom prst="rect">
            <a:avLst/>
          </a:prstGeom>
        </p:spPr>
      </p:pic>
    </p:spTree>
    <p:extLst>
      <p:ext uri="{BB962C8B-B14F-4D97-AF65-F5344CB8AC3E}">
        <p14:creationId xmlns:p14="http://schemas.microsoft.com/office/powerpoint/2010/main" val="241516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E082-5E4B-4928-81B3-FACE684D3EDE}"/>
              </a:ext>
            </a:extLst>
          </p:cNvPr>
          <p:cNvSpPr>
            <a:spLocks noGrp="1"/>
          </p:cNvSpPr>
          <p:nvPr>
            <p:ph type="title"/>
          </p:nvPr>
        </p:nvSpPr>
        <p:spPr/>
        <p:txBody>
          <a:bodyPr>
            <a:normAutofit/>
          </a:bodyPr>
          <a:lstStyle/>
          <a:p>
            <a:r>
              <a:rPr lang="en-US" sz="4000" dirty="0"/>
              <a:t>Grading Process</a:t>
            </a:r>
          </a:p>
        </p:txBody>
      </p:sp>
      <p:sp>
        <p:nvSpPr>
          <p:cNvPr id="3" name="Content Placeholder 2">
            <a:extLst>
              <a:ext uri="{FF2B5EF4-FFF2-40B4-BE49-F238E27FC236}">
                <a16:creationId xmlns:a16="http://schemas.microsoft.com/office/drawing/2014/main" id="{7B9D7E0C-976D-4D5D-8E04-A1BD71115FBA}"/>
              </a:ext>
            </a:extLst>
          </p:cNvPr>
          <p:cNvSpPr>
            <a:spLocks noGrp="1"/>
          </p:cNvSpPr>
          <p:nvPr>
            <p:ph idx="1"/>
          </p:nvPr>
        </p:nvSpPr>
        <p:spPr/>
        <p:txBody>
          <a:bodyPr/>
          <a:lstStyle/>
          <a:p>
            <a:pPr marL="0" indent="0">
              <a:buNone/>
            </a:pPr>
            <a:r>
              <a:rPr lang="en-US" dirty="0">
                <a:solidFill>
                  <a:schemeClr val="tx1"/>
                </a:solidFill>
              </a:rPr>
              <a:t>Learning Outcomes</a:t>
            </a:r>
          </a:p>
          <a:p>
            <a:pPr marL="0" indent="0">
              <a:buNone/>
            </a:pPr>
            <a:endParaRPr lang="en-US" sz="2000" dirty="0">
              <a:solidFill>
                <a:schemeClr val="tx1"/>
              </a:solidFill>
            </a:endParaRPr>
          </a:p>
          <a:p>
            <a:pPr marL="514350" indent="-514350">
              <a:buFont typeface="+mj-lt"/>
              <a:buAutoNum type="arabicPeriod"/>
            </a:pPr>
            <a:r>
              <a:rPr lang="en-US" sz="2800" dirty="0">
                <a:solidFill>
                  <a:schemeClr val="tx1"/>
                </a:solidFill>
              </a:rPr>
              <a:t>How to prepare and process District Progress Reports</a:t>
            </a:r>
          </a:p>
          <a:p>
            <a:pPr marL="514350" indent="-514350">
              <a:buFont typeface="+mj-lt"/>
              <a:buAutoNum type="arabicPeriod"/>
            </a:pPr>
            <a:r>
              <a:rPr lang="en-US" sz="2800" dirty="0">
                <a:solidFill>
                  <a:schemeClr val="tx1"/>
                </a:solidFill>
              </a:rPr>
              <a:t>How to prepare and process District Report Cards </a:t>
            </a:r>
          </a:p>
          <a:p>
            <a:pPr marL="514350" indent="-514350">
              <a:buFont typeface="+mj-lt"/>
              <a:buAutoNum type="arabicPeriod"/>
            </a:pPr>
            <a:r>
              <a:rPr lang="en-US" sz="2800" dirty="0">
                <a:solidFill>
                  <a:schemeClr val="tx1"/>
                </a:solidFill>
              </a:rPr>
              <a:t>How to access important District Reports (SIS Team)</a:t>
            </a:r>
          </a:p>
          <a:p>
            <a:pPr marL="514350" indent="-514350">
              <a:buFont typeface="+mj-lt"/>
              <a:buAutoNum type="arabicPeriod"/>
            </a:pPr>
            <a:r>
              <a:rPr lang="en-US" sz="2800" dirty="0">
                <a:solidFill>
                  <a:schemeClr val="tx1"/>
                </a:solidFill>
              </a:rPr>
              <a:t>How to request access to the Office Grade Reporting role in HISD Connect</a:t>
            </a:r>
          </a:p>
        </p:txBody>
      </p:sp>
      <p:sp>
        <p:nvSpPr>
          <p:cNvPr id="4" name="Slide Number Placeholder 3">
            <a:extLst>
              <a:ext uri="{FF2B5EF4-FFF2-40B4-BE49-F238E27FC236}">
                <a16:creationId xmlns:a16="http://schemas.microsoft.com/office/drawing/2014/main" id="{1F53511C-7A76-4EA0-B6AB-0BB7B7E5FC2F}"/>
              </a:ext>
            </a:extLst>
          </p:cNvPr>
          <p:cNvSpPr>
            <a:spLocks noGrp="1"/>
          </p:cNvSpPr>
          <p:nvPr>
            <p:ph type="sldNum" sz="quarter" idx="12"/>
          </p:nvPr>
        </p:nvSpPr>
        <p:spPr/>
        <p:txBody>
          <a:bodyPr/>
          <a:lstStyle/>
          <a:p>
            <a:fld id="{FD52C1F8-3BA5-F24E-8618-E52498D87186}" type="slidenum">
              <a:rPr lang="en-US" smtClean="0"/>
              <a:t>2</a:t>
            </a:fld>
            <a:endParaRPr lang="en-US" dirty="0"/>
          </a:p>
        </p:txBody>
      </p:sp>
    </p:spTree>
    <p:extLst>
      <p:ext uri="{BB962C8B-B14F-4D97-AF65-F5344CB8AC3E}">
        <p14:creationId xmlns:p14="http://schemas.microsoft.com/office/powerpoint/2010/main" val="224413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216F-AD55-4B84-82BE-114AD8832736}"/>
              </a:ext>
            </a:extLst>
          </p:cNvPr>
          <p:cNvSpPr>
            <a:spLocks noGrp="1"/>
          </p:cNvSpPr>
          <p:nvPr>
            <p:ph type="title"/>
          </p:nvPr>
        </p:nvSpPr>
        <p:spPr/>
        <p:txBody>
          <a:bodyPr>
            <a:normAutofit fontScale="90000"/>
          </a:bodyPr>
          <a:lstStyle/>
          <a:p>
            <a:r>
              <a:rPr lang="en-US" dirty="0"/>
              <a:t>Entering Multiple Grades In The Historical</a:t>
            </a:r>
          </a:p>
        </p:txBody>
      </p:sp>
      <p:pic>
        <p:nvPicPr>
          <p:cNvPr id="6" name="Content Placeholder 5">
            <a:extLst>
              <a:ext uri="{FF2B5EF4-FFF2-40B4-BE49-F238E27FC236}">
                <a16:creationId xmlns:a16="http://schemas.microsoft.com/office/drawing/2014/main" id="{4472B243-AA51-4AF4-BC95-7EB1632430E5}"/>
              </a:ext>
            </a:extLst>
          </p:cNvPr>
          <p:cNvPicPr>
            <a:picLocks noGrp="1" noChangeAspect="1"/>
          </p:cNvPicPr>
          <p:nvPr>
            <p:ph idx="1"/>
          </p:nvPr>
        </p:nvPicPr>
        <p:blipFill>
          <a:blip r:embed="rId2"/>
          <a:stretch>
            <a:fillRect/>
          </a:stretch>
        </p:blipFill>
        <p:spPr>
          <a:xfrm>
            <a:off x="1617679" y="1600200"/>
            <a:ext cx="8956642" cy="4525963"/>
          </a:xfrm>
        </p:spPr>
      </p:pic>
      <p:sp>
        <p:nvSpPr>
          <p:cNvPr id="4" name="Slide Number Placeholder 3">
            <a:extLst>
              <a:ext uri="{FF2B5EF4-FFF2-40B4-BE49-F238E27FC236}">
                <a16:creationId xmlns:a16="http://schemas.microsoft.com/office/drawing/2014/main" id="{954CC49E-9054-4DAF-BBFF-71AC8D340D9F}"/>
              </a:ext>
            </a:extLst>
          </p:cNvPr>
          <p:cNvSpPr>
            <a:spLocks noGrp="1"/>
          </p:cNvSpPr>
          <p:nvPr>
            <p:ph type="sldNum" sz="quarter" idx="12"/>
          </p:nvPr>
        </p:nvSpPr>
        <p:spPr/>
        <p:txBody>
          <a:bodyPr/>
          <a:lstStyle/>
          <a:p>
            <a:fld id="{FD52C1F8-3BA5-F24E-8618-E52498D87186}" type="slidenum">
              <a:rPr lang="en-US" smtClean="0"/>
              <a:t>20</a:t>
            </a:fld>
            <a:endParaRPr lang="en-US" dirty="0"/>
          </a:p>
        </p:txBody>
      </p:sp>
    </p:spTree>
    <p:extLst>
      <p:ext uri="{BB962C8B-B14F-4D97-AF65-F5344CB8AC3E}">
        <p14:creationId xmlns:p14="http://schemas.microsoft.com/office/powerpoint/2010/main" val="345493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FDB5-BE87-4A45-AB74-C18C0404DD67}"/>
              </a:ext>
            </a:extLst>
          </p:cNvPr>
          <p:cNvSpPr>
            <a:spLocks noGrp="1"/>
          </p:cNvSpPr>
          <p:nvPr>
            <p:ph type="title"/>
          </p:nvPr>
        </p:nvSpPr>
        <p:spPr/>
        <p:txBody>
          <a:bodyPr>
            <a:normAutofit fontScale="90000"/>
          </a:bodyPr>
          <a:lstStyle/>
          <a:p>
            <a:r>
              <a:rPr lang="en-US" dirty="0"/>
              <a:t>Grade Process – Printing Progress Reports </a:t>
            </a:r>
          </a:p>
        </p:txBody>
      </p:sp>
      <p:sp>
        <p:nvSpPr>
          <p:cNvPr id="3" name="Content Placeholder 2">
            <a:extLst>
              <a:ext uri="{FF2B5EF4-FFF2-40B4-BE49-F238E27FC236}">
                <a16:creationId xmlns:a16="http://schemas.microsoft.com/office/drawing/2014/main" id="{AF5C7939-EC17-406D-A584-DC816BCCCFFE}"/>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Generating/Printing Progress Reports</a:t>
            </a:r>
          </a:p>
          <a:p>
            <a:pPr marL="0" marR="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68275" marR="0" indent="288925">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1:	Start from the Home Page. </a:t>
            </a:r>
          </a:p>
          <a:p>
            <a:pPr marL="168275" marR="0" indent="288925">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2:	Select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68275" marR="0" indent="288925">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3:	Use the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Group Functions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lower right corner, choose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Print Reports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68275" marR="0" indent="288925">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4:	Choose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HISD Progress Report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168275" marR="0" indent="288925">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5:	Complete filters as needed.</a:t>
            </a:r>
          </a:p>
          <a:p>
            <a:pPr marL="168275" marR="0" indent="288925">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Step 6:	Click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Submit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2400" dirty="0"/>
          </a:p>
        </p:txBody>
      </p:sp>
      <p:sp>
        <p:nvSpPr>
          <p:cNvPr id="4" name="Slide Number Placeholder 3">
            <a:extLst>
              <a:ext uri="{FF2B5EF4-FFF2-40B4-BE49-F238E27FC236}">
                <a16:creationId xmlns:a16="http://schemas.microsoft.com/office/drawing/2014/main" id="{E3B8F13D-644C-40EE-B5B7-3EBF52ED90EE}"/>
              </a:ext>
            </a:extLst>
          </p:cNvPr>
          <p:cNvSpPr>
            <a:spLocks noGrp="1"/>
          </p:cNvSpPr>
          <p:nvPr>
            <p:ph type="sldNum" sz="quarter" idx="12"/>
          </p:nvPr>
        </p:nvSpPr>
        <p:spPr/>
        <p:txBody>
          <a:bodyPr/>
          <a:lstStyle/>
          <a:p>
            <a:fld id="{FD52C1F8-3BA5-F24E-8618-E52498D87186}" type="slidenum">
              <a:rPr lang="en-US" smtClean="0"/>
              <a:t>21</a:t>
            </a:fld>
            <a:endParaRPr lang="en-US" dirty="0"/>
          </a:p>
        </p:txBody>
      </p:sp>
    </p:spTree>
    <p:extLst>
      <p:ext uri="{BB962C8B-B14F-4D97-AF65-F5344CB8AC3E}">
        <p14:creationId xmlns:p14="http://schemas.microsoft.com/office/powerpoint/2010/main" val="1820943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A5A6-E1CF-408F-ABA3-98510EA31CE4}"/>
              </a:ext>
            </a:extLst>
          </p:cNvPr>
          <p:cNvSpPr>
            <a:spLocks noGrp="1"/>
          </p:cNvSpPr>
          <p:nvPr>
            <p:ph type="title"/>
          </p:nvPr>
        </p:nvSpPr>
        <p:spPr/>
        <p:txBody>
          <a:bodyPr>
            <a:normAutofit/>
          </a:bodyPr>
          <a:lstStyle/>
          <a:p>
            <a:r>
              <a:rPr lang="en-US" sz="4000" dirty="0"/>
              <a:t>Printing Reports – Progress Reports </a:t>
            </a:r>
          </a:p>
        </p:txBody>
      </p:sp>
      <p:sp>
        <p:nvSpPr>
          <p:cNvPr id="4" name="Slide Number Placeholder 3">
            <a:extLst>
              <a:ext uri="{FF2B5EF4-FFF2-40B4-BE49-F238E27FC236}">
                <a16:creationId xmlns:a16="http://schemas.microsoft.com/office/drawing/2014/main" id="{F9571634-E0CD-49E7-BBA8-C6A492A21649}"/>
              </a:ext>
            </a:extLst>
          </p:cNvPr>
          <p:cNvSpPr>
            <a:spLocks noGrp="1"/>
          </p:cNvSpPr>
          <p:nvPr>
            <p:ph type="sldNum" sz="quarter" idx="12"/>
          </p:nvPr>
        </p:nvSpPr>
        <p:spPr/>
        <p:txBody>
          <a:bodyPr/>
          <a:lstStyle/>
          <a:p>
            <a:fld id="{FD52C1F8-3BA5-F24E-8618-E52498D87186}" type="slidenum">
              <a:rPr lang="en-US" smtClean="0"/>
              <a:t>22</a:t>
            </a:fld>
            <a:endParaRPr lang="en-US" dirty="0"/>
          </a:p>
        </p:txBody>
      </p:sp>
      <p:pic>
        <p:nvPicPr>
          <p:cNvPr id="5" name="Content Placeholder 4">
            <a:extLst>
              <a:ext uri="{FF2B5EF4-FFF2-40B4-BE49-F238E27FC236}">
                <a16:creationId xmlns:a16="http://schemas.microsoft.com/office/drawing/2014/main" id="{BC194E5F-1AAF-446D-97B1-348BB353AE4C}"/>
              </a:ext>
            </a:extLst>
          </p:cNvPr>
          <p:cNvPicPr>
            <a:picLocks noGrp="1"/>
          </p:cNvPicPr>
          <p:nvPr>
            <p:ph idx="1"/>
          </p:nvPr>
        </p:nvPicPr>
        <p:blipFill>
          <a:blip r:embed="rId2"/>
          <a:stretch>
            <a:fillRect/>
          </a:stretch>
        </p:blipFill>
        <p:spPr>
          <a:xfrm>
            <a:off x="983315" y="1541477"/>
            <a:ext cx="8948239" cy="4525963"/>
          </a:xfrm>
          <a:prstGeom prst="rect">
            <a:avLst/>
          </a:prstGeom>
        </p:spPr>
      </p:pic>
    </p:spTree>
    <p:extLst>
      <p:ext uri="{BB962C8B-B14F-4D97-AF65-F5344CB8AC3E}">
        <p14:creationId xmlns:p14="http://schemas.microsoft.com/office/powerpoint/2010/main" val="382522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FDB5-BE87-4A45-AB74-C18C0404DD67}"/>
              </a:ext>
            </a:extLst>
          </p:cNvPr>
          <p:cNvSpPr>
            <a:spLocks noGrp="1"/>
          </p:cNvSpPr>
          <p:nvPr>
            <p:ph type="title"/>
          </p:nvPr>
        </p:nvSpPr>
        <p:spPr/>
        <p:txBody>
          <a:bodyPr>
            <a:normAutofit/>
          </a:bodyPr>
          <a:lstStyle/>
          <a:p>
            <a:r>
              <a:rPr lang="en-US" sz="4000" dirty="0"/>
              <a:t>Grade Process – Progress Reports</a:t>
            </a:r>
          </a:p>
        </p:txBody>
      </p:sp>
      <p:sp>
        <p:nvSpPr>
          <p:cNvPr id="3" name="Content Placeholder 2">
            <a:extLst>
              <a:ext uri="{FF2B5EF4-FFF2-40B4-BE49-F238E27FC236}">
                <a16:creationId xmlns:a16="http://schemas.microsoft.com/office/drawing/2014/main" id="{AF5C7939-EC17-406D-A584-DC816BCCCFFE}"/>
              </a:ext>
            </a:extLst>
          </p:cNvPr>
          <p:cNvSpPr>
            <a:spLocks noGrp="1"/>
          </p:cNvSpPr>
          <p:nvPr>
            <p:ph idx="1"/>
          </p:nvPr>
        </p:nvSpPr>
        <p:spPr/>
        <p:txBody>
          <a:bodyPr>
            <a:normAutofit/>
          </a:bodyPr>
          <a:lstStyle/>
          <a:p>
            <a:pPr marL="0" indent="0">
              <a:buNone/>
            </a:pPr>
            <a:r>
              <a:rPr lang="en-US" sz="2400" dirty="0">
                <a:solidFill>
                  <a:schemeClr val="tx1"/>
                </a:solidFill>
              </a:rPr>
              <a:t>How to update stored grades:</a:t>
            </a:r>
          </a:p>
          <a:p>
            <a:pPr marL="0" indent="0">
              <a:buNone/>
            </a:pPr>
            <a:r>
              <a:rPr lang="en-US" sz="18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AFTER</a:t>
            </a:r>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grades have been permanently stored and the grading term is locked by the district admin, campuses will have the ability to manually unlock class sections in </a:t>
            </a:r>
            <a:r>
              <a:rPr lang="en-US" sz="18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PowerTeacher Pro</a:t>
            </a:r>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a:r>
          </a:p>
          <a:p>
            <a:pPr marL="0" indent="0">
              <a:buNone/>
            </a:pPr>
            <a:endParaRPr lang="en-US" sz="1800" dirty="0">
              <a:effectLst/>
              <a:latin typeface="Arial Narrow" panose="020B0606020202030204" pitchFamily="34" charset="0"/>
              <a:ea typeface="Calibri" panose="020F0502020204030204" pitchFamily="34" charset="0"/>
              <a:cs typeface="Arial" panose="020B0604020202020204" pitchFamily="34" charset="0"/>
            </a:endParaRPr>
          </a:p>
          <a:p>
            <a:pPr lvl="1">
              <a:lnSpc>
                <a:spcPct val="150000"/>
              </a:lnSpc>
              <a:buFont typeface="Wingdings" panose="05000000000000000000" pitchFamily="2" charset="2"/>
              <a:buChar char="Ø"/>
            </a:pPr>
            <a:r>
              <a:rPr lang="en-US" sz="1800" i="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Unlocking/locking sections permits access to all (previous and current) grading terms.</a:t>
            </a:r>
            <a:endParaRPr lang="en-US" sz="1800" dirty="0">
              <a:solidFill>
                <a:schemeClr val="tx1"/>
              </a:solidFill>
              <a:highlight>
                <a:srgbClr val="FFFF00"/>
              </a:highlight>
              <a:latin typeface="Arial Narrow" panose="020B0606020202030204" pitchFamily="34" charset="0"/>
              <a:ea typeface="Calibri" panose="020F0502020204030204" pitchFamily="34" charset="0"/>
              <a:cs typeface="Arial" panose="020B0604020202020204" pitchFamily="34" charset="0"/>
            </a:endParaRPr>
          </a:p>
          <a:p>
            <a:pPr lvl="1">
              <a:lnSpc>
                <a:spcPct val="150000"/>
              </a:lnSpc>
              <a:buFont typeface="Wingdings" panose="05000000000000000000" pitchFamily="2" charset="2"/>
              <a:buChar char="Ø"/>
            </a:pPr>
            <a:r>
              <a:rPr lang="en-US" sz="1800" dirty="0">
                <a:solidFill>
                  <a:schemeClr val="tx1"/>
                </a:solidFill>
                <a:effectLst/>
                <a:highlight>
                  <a:srgbClr val="FFFF00"/>
                </a:highlight>
                <a:latin typeface="Arial Narrow" panose="020B0606020202030204" pitchFamily="34" charset="0"/>
                <a:ea typeface="Calibri" panose="020F0502020204030204" pitchFamily="34" charset="0"/>
                <a:cs typeface="Arial" panose="020B0604020202020204" pitchFamily="34" charset="0"/>
              </a:rPr>
              <a:t>This is managed at the school level and </a:t>
            </a:r>
            <a:r>
              <a:rPr lang="en-US" sz="1800" b="1" dirty="0">
                <a:solidFill>
                  <a:schemeClr val="tx1"/>
                </a:solidFill>
                <a:effectLst/>
                <a:highlight>
                  <a:srgbClr val="FFFF00"/>
                </a:highlight>
                <a:latin typeface="Arial Narrow" panose="020B0606020202030204" pitchFamily="34" charset="0"/>
                <a:ea typeface="Calibri" panose="020F0502020204030204" pitchFamily="34" charset="0"/>
                <a:cs typeface="Arial" panose="020B0604020202020204" pitchFamily="34" charset="0"/>
              </a:rPr>
              <a:t>ONLY</a:t>
            </a:r>
            <a:r>
              <a:rPr lang="en-US" sz="1800" dirty="0">
                <a:solidFill>
                  <a:schemeClr val="tx1"/>
                </a:solidFill>
                <a:effectLst/>
                <a:highlight>
                  <a:srgbClr val="FFFF00"/>
                </a:highlight>
                <a:latin typeface="Arial Narrow" panose="020B0606020202030204" pitchFamily="34" charset="0"/>
                <a:ea typeface="Calibri" panose="020F0502020204030204" pitchFamily="34" charset="0"/>
                <a:cs typeface="Arial" panose="020B0604020202020204" pitchFamily="34" charset="0"/>
              </a:rPr>
              <a:t> on the class section.</a:t>
            </a:r>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p>
          <a:p>
            <a:pPr lvl="1">
              <a:lnSpc>
                <a:spcPct val="150000"/>
              </a:lnSpc>
              <a:buFont typeface="Wingdings" panose="05000000000000000000" pitchFamily="2" charset="2"/>
              <a:buChar char="Ø"/>
            </a:pPr>
            <a:r>
              <a:rPr lang="en-US"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Please adhere to district policy when managing the locking/unlocking of school sections after grade reporting is completed.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E3B8F13D-644C-40EE-B5B7-3EBF52ED90EE}"/>
              </a:ext>
            </a:extLst>
          </p:cNvPr>
          <p:cNvSpPr>
            <a:spLocks noGrp="1"/>
          </p:cNvSpPr>
          <p:nvPr>
            <p:ph type="sldNum" sz="quarter" idx="12"/>
          </p:nvPr>
        </p:nvSpPr>
        <p:spPr/>
        <p:txBody>
          <a:bodyPr/>
          <a:lstStyle/>
          <a:p>
            <a:fld id="{FD52C1F8-3BA5-F24E-8618-E52498D87186}" type="slidenum">
              <a:rPr lang="en-US" smtClean="0"/>
              <a:t>23</a:t>
            </a:fld>
            <a:endParaRPr lang="en-US" dirty="0"/>
          </a:p>
        </p:txBody>
      </p:sp>
    </p:spTree>
    <p:extLst>
      <p:ext uri="{BB962C8B-B14F-4D97-AF65-F5344CB8AC3E}">
        <p14:creationId xmlns:p14="http://schemas.microsoft.com/office/powerpoint/2010/main" val="305745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90D3-FAA1-4C6E-8CFA-F219B881C120}"/>
              </a:ext>
            </a:extLst>
          </p:cNvPr>
          <p:cNvSpPr>
            <a:spLocks noGrp="1"/>
          </p:cNvSpPr>
          <p:nvPr>
            <p:ph type="title"/>
          </p:nvPr>
        </p:nvSpPr>
        <p:spPr>
          <a:xfrm>
            <a:off x="550877" y="378400"/>
            <a:ext cx="10972800" cy="706874"/>
          </a:xfrm>
        </p:spPr>
        <p:txBody>
          <a:bodyPr>
            <a:normAutofit fontScale="90000"/>
          </a:bodyPr>
          <a:lstStyle/>
          <a:p>
            <a:r>
              <a:rPr lang="en-US" dirty="0"/>
              <a:t>Grade Process – Printing Report Cards</a:t>
            </a:r>
          </a:p>
        </p:txBody>
      </p:sp>
      <p:pic>
        <p:nvPicPr>
          <p:cNvPr id="6" name="Content Placeholder 5">
            <a:extLst>
              <a:ext uri="{FF2B5EF4-FFF2-40B4-BE49-F238E27FC236}">
                <a16:creationId xmlns:a16="http://schemas.microsoft.com/office/drawing/2014/main" id="{413E3DD3-3C34-4289-AF81-65A63ACE64B5}"/>
              </a:ext>
            </a:extLst>
          </p:cNvPr>
          <p:cNvPicPr>
            <a:picLocks noGrp="1" noChangeAspect="1"/>
          </p:cNvPicPr>
          <p:nvPr>
            <p:ph idx="1"/>
          </p:nvPr>
        </p:nvPicPr>
        <p:blipFill>
          <a:blip r:embed="rId2"/>
          <a:stretch>
            <a:fillRect/>
          </a:stretch>
        </p:blipFill>
        <p:spPr>
          <a:xfrm>
            <a:off x="609600" y="1600200"/>
            <a:ext cx="10412185" cy="4525963"/>
          </a:xfrm>
        </p:spPr>
      </p:pic>
      <p:sp>
        <p:nvSpPr>
          <p:cNvPr id="4" name="Slide Number Placeholder 3">
            <a:extLst>
              <a:ext uri="{FF2B5EF4-FFF2-40B4-BE49-F238E27FC236}">
                <a16:creationId xmlns:a16="http://schemas.microsoft.com/office/drawing/2014/main" id="{7733D260-0FBE-423C-BFEC-1598B3BC301E}"/>
              </a:ext>
            </a:extLst>
          </p:cNvPr>
          <p:cNvSpPr>
            <a:spLocks noGrp="1"/>
          </p:cNvSpPr>
          <p:nvPr>
            <p:ph type="sldNum" sz="quarter" idx="12"/>
          </p:nvPr>
        </p:nvSpPr>
        <p:spPr/>
        <p:txBody>
          <a:bodyPr/>
          <a:lstStyle/>
          <a:p>
            <a:fld id="{FD52C1F8-3BA5-F24E-8618-E52498D87186}" type="slidenum">
              <a:rPr lang="en-US" smtClean="0"/>
              <a:t>24</a:t>
            </a:fld>
            <a:endParaRPr lang="en-US" dirty="0"/>
          </a:p>
        </p:txBody>
      </p:sp>
    </p:spTree>
    <p:extLst>
      <p:ext uri="{BB962C8B-B14F-4D97-AF65-F5344CB8AC3E}">
        <p14:creationId xmlns:p14="http://schemas.microsoft.com/office/powerpoint/2010/main" val="1451602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7394-D77E-44D9-9CF8-7C69CA76A800}"/>
              </a:ext>
            </a:extLst>
          </p:cNvPr>
          <p:cNvSpPr>
            <a:spLocks noGrp="1"/>
          </p:cNvSpPr>
          <p:nvPr>
            <p:ph type="title"/>
          </p:nvPr>
        </p:nvSpPr>
        <p:spPr/>
        <p:txBody>
          <a:bodyPr>
            <a:normAutofit/>
          </a:bodyPr>
          <a:lstStyle/>
          <a:p>
            <a:r>
              <a:rPr lang="en-US" sz="4000" dirty="0"/>
              <a:t>Grade Process – Printing Report Cards</a:t>
            </a:r>
          </a:p>
        </p:txBody>
      </p:sp>
      <p:pic>
        <p:nvPicPr>
          <p:cNvPr id="6" name="Content Placeholder 5">
            <a:extLst>
              <a:ext uri="{FF2B5EF4-FFF2-40B4-BE49-F238E27FC236}">
                <a16:creationId xmlns:a16="http://schemas.microsoft.com/office/drawing/2014/main" id="{E2EBEAB5-C297-43C1-B10A-E20B2F1ADD21}"/>
              </a:ext>
            </a:extLst>
          </p:cNvPr>
          <p:cNvPicPr>
            <a:picLocks noGrp="1" noChangeAspect="1"/>
          </p:cNvPicPr>
          <p:nvPr>
            <p:ph idx="1"/>
          </p:nvPr>
        </p:nvPicPr>
        <p:blipFill>
          <a:blip r:embed="rId2"/>
          <a:stretch>
            <a:fillRect/>
          </a:stretch>
        </p:blipFill>
        <p:spPr>
          <a:xfrm>
            <a:off x="609600" y="1594555"/>
            <a:ext cx="10629900" cy="3362794"/>
          </a:xfrm>
        </p:spPr>
      </p:pic>
      <p:sp>
        <p:nvSpPr>
          <p:cNvPr id="4" name="Slide Number Placeholder 3">
            <a:extLst>
              <a:ext uri="{FF2B5EF4-FFF2-40B4-BE49-F238E27FC236}">
                <a16:creationId xmlns:a16="http://schemas.microsoft.com/office/drawing/2014/main" id="{76058588-D378-4826-A9F3-2FABA21CCBEF}"/>
              </a:ext>
            </a:extLst>
          </p:cNvPr>
          <p:cNvSpPr>
            <a:spLocks noGrp="1"/>
          </p:cNvSpPr>
          <p:nvPr>
            <p:ph type="sldNum" sz="quarter" idx="12"/>
          </p:nvPr>
        </p:nvSpPr>
        <p:spPr/>
        <p:txBody>
          <a:bodyPr/>
          <a:lstStyle/>
          <a:p>
            <a:fld id="{FD52C1F8-3BA5-F24E-8618-E52498D87186}" type="slidenum">
              <a:rPr lang="en-US" smtClean="0"/>
              <a:t>25</a:t>
            </a:fld>
            <a:endParaRPr lang="en-US" dirty="0"/>
          </a:p>
        </p:txBody>
      </p:sp>
    </p:spTree>
    <p:extLst>
      <p:ext uri="{BB962C8B-B14F-4D97-AF65-F5344CB8AC3E}">
        <p14:creationId xmlns:p14="http://schemas.microsoft.com/office/powerpoint/2010/main" val="300973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7633-89B5-4E7E-8CC2-780D65A0ED97}"/>
              </a:ext>
            </a:extLst>
          </p:cNvPr>
          <p:cNvSpPr>
            <a:spLocks noGrp="1"/>
          </p:cNvSpPr>
          <p:nvPr>
            <p:ph type="title"/>
          </p:nvPr>
        </p:nvSpPr>
        <p:spPr/>
        <p:txBody>
          <a:bodyPr>
            <a:normAutofit/>
          </a:bodyPr>
          <a:lstStyle/>
          <a:p>
            <a:r>
              <a:rPr lang="en-US" sz="4000" dirty="0"/>
              <a:t>Grade Process – Printing Report Cards</a:t>
            </a:r>
          </a:p>
        </p:txBody>
      </p:sp>
      <p:pic>
        <p:nvPicPr>
          <p:cNvPr id="6" name="Content Placeholder 5">
            <a:extLst>
              <a:ext uri="{FF2B5EF4-FFF2-40B4-BE49-F238E27FC236}">
                <a16:creationId xmlns:a16="http://schemas.microsoft.com/office/drawing/2014/main" id="{2D5E5014-55AC-44EA-9AA9-6196C55747C5}"/>
              </a:ext>
            </a:extLst>
          </p:cNvPr>
          <p:cNvPicPr>
            <a:picLocks noGrp="1" noChangeAspect="1"/>
          </p:cNvPicPr>
          <p:nvPr>
            <p:ph idx="1"/>
          </p:nvPr>
        </p:nvPicPr>
        <p:blipFill>
          <a:blip r:embed="rId2"/>
          <a:stretch>
            <a:fillRect/>
          </a:stretch>
        </p:blipFill>
        <p:spPr>
          <a:xfrm>
            <a:off x="702851" y="1620256"/>
            <a:ext cx="8219140" cy="3426022"/>
          </a:xfrm>
        </p:spPr>
      </p:pic>
      <p:sp>
        <p:nvSpPr>
          <p:cNvPr id="4" name="Slide Number Placeholder 3">
            <a:extLst>
              <a:ext uri="{FF2B5EF4-FFF2-40B4-BE49-F238E27FC236}">
                <a16:creationId xmlns:a16="http://schemas.microsoft.com/office/drawing/2014/main" id="{C8B5B41F-7DF0-4855-9FF3-933AC0A8FC5E}"/>
              </a:ext>
            </a:extLst>
          </p:cNvPr>
          <p:cNvSpPr>
            <a:spLocks noGrp="1"/>
          </p:cNvSpPr>
          <p:nvPr>
            <p:ph type="sldNum" sz="quarter" idx="12"/>
          </p:nvPr>
        </p:nvSpPr>
        <p:spPr/>
        <p:txBody>
          <a:bodyPr/>
          <a:lstStyle/>
          <a:p>
            <a:fld id="{FD52C1F8-3BA5-F24E-8618-E52498D87186}" type="slidenum">
              <a:rPr lang="en-US" smtClean="0"/>
              <a:t>26</a:t>
            </a:fld>
            <a:endParaRPr lang="en-US" dirty="0"/>
          </a:p>
        </p:txBody>
      </p:sp>
    </p:spTree>
    <p:extLst>
      <p:ext uri="{BB962C8B-B14F-4D97-AF65-F5344CB8AC3E}">
        <p14:creationId xmlns:p14="http://schemas.microsoft.com/office/powerpoint/2010/main" val="112486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1298-7295-406F-93FD-AE4B2FDD6388}"/>
              </a:ext>
            </a:extLst>
          </p:cNvPr>
          <p:cNvSpPr>
            <a:spLocks noGrp="1"/>
          </p:cNvSpPr>
          <p:nvPr>
            <p:ph type="title"/>
          </p:nvPr>
        </p:nvSpPr>
        <p:spPr/>
        <p:txBody>
          <a:bodyPr>
            <a:normAutofit/>
          </a:bodyPr>
          <a:lstStyle/>
          <a:p>
            <a:r>
              <a:rPr lang="en-US" sz="4000" dirty="0"/>
              <a:t>Grade Process – Printing Report Cards</a:t>
            </a:r>
          </a:p>
        </p:txBody>
      </p:sp>
      <p:pic>
        <p:nvPicPr>
          <p:cNvPr id="6" name="Content Placeholder 5">
            <a:extLst>
              <a:ext uri="{FF2B5EF4-FFF2-40B4-BE49-F238E27FC236}">
                <a16:creationId xmlns:a16="http://schemas.microsoft.com/office/drawing/2014/main" id="{779CF454-2CD3-4845-B61E-BE8B7C0CB3CB}"/>
              </a:ext>
            </a:extLst>
          </p:cNvPr>
          <p:cNvPicPr>
            <a:picLocks noGrp="1" noChangeAspect="1"/>
          </p:cNvPicPr>
          <p:nvPr>
            <p:ph idx="1"/>
          </p:nvPr>
        </p:nvPicPr>
        <p:blipFill>
          <a:blip r:embed="rId2"/>
          <a:stretch>
            <a:fillRect/>
          </a:stretch>
        </p:blipFill>
        <p:spPr>
          <a:xfrm>
            <a:off x="469123" y="1671147"/>
            <a:ext cx="11722877" cy="4293425"/>
          </a:xfrm>
        </p:spPr>
      </p:pic>
      <p:sp>
        <p:nvSpPr>
          <p:cNvPr id="4" name="Slide Number Placeholder 3">
            <a:extLst>
              <a:ext uri="{FF2B5EF4-FFF2-40B4-BE49-F238E27FC236}">
                <a16:creationId xmlns:a16="http://schemas.microsoft.com/office/drawing/2014/main" id="{F55D95C9-0A2E-4B94-86BD-5E898970B40E}"/>
              </a:ext>
            </a:extLst>
          </p:cNvPr>
          <p:cNvSpPr>
            <a:spLocks noGrp="1"/>
          </p:cNvSpPr>
          <p:nvPr>
            <p:ph type="sldNum" sz="quarter" idx="12"/>
          </p:nvPr>
        </p:nvSpPr>
        <p:spPr/>
        <p:txBody>
          <a:bodyPr/>
          <a:lstStyle/>
          <a:p>
            <a:fld id="{FD52C1F8-3BA5-F24E-8618-E52498D87186}" type="slidenum">
              <a:rPr lang="en-US" smtClean="0"/>
              <a:t>27</a:t>
            </a:fld>
            <a:endParaRPr lang="en-US" dirty="0"/>
          </a:p>
        </p:txBody>
      </p:sp>
    </p:spTree>
    <p:extLst>
      <p:ext uri="{BB962C8B-B14F-4D97-AF65-F5344CB8AC3E}">
        <p14:creationId xmlns:p14="http://schemas.microsoft.com/office/powerpoint/2010/main" val="2596595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428D-1086-4E5E-9EB4-0B00D2B20241}"/>
              </a:ext>
            </a:extLst>
          </p:cNvPr>
          <p:cNvSpPr>
            <a:spLocks noGrp="1"/>
          </p:cNvSpPr>
          <p:nvPr>
            <p:ph type="title"/>
          </p:nvPr>
        </p:nvSpPr>
        <p:spPr/>
        <p:txBody>
          <a:bodyPr>
            <a:normAutofit/>
          </a:bodyPr>
          <a:lstStyle/>
          <a:p>
            <a:r>
              <a:rPr lang="en-US" sz="4000" dirty="0"/>
              <a:t>Grade Process – Printing Report Cards</a:t>
            </a:r>
          </a:p>
        </p:txBody>
      </p:sp>
      <p:pic>
        <p:nvPicPr>
          <p:cNvPr id="6" name="Content Placeholder 5">
            <a:extLst>
              <a:ext uri="{FF2B5EF4-FFF2-40B4-BE49-F238E27FC236}">
                <a16:creationId xmlns:a16="http://schemas.microsoft.com/office/drawing/2014/main" id="{1DD4157E-216E-4B43-A601-689633E2B816}"/>
              </a:ext>
            </a:extLst>
          </p:cNvPr>
          <p:cNvPicPr>
            <a:picLocks noGrp="1" noChangeAspect="1"/>
          </p:cNvPicPr>
          <p:nvPr>
            <p:ph idx="1"/>
          </p:nvPr>
        </p:nvPicPr>
        <p:blipFill>
          <a:blip r:embed="rId2"/>
          <a:stretch>
            <a:fillRect/>
          </a:stretch>
        </p:blipFill>
        <p:spPr>
          <a:xfrm>
            <a:off x="484582" y="1613495"/>
            <a:ext cx="7998230" cy="1422399"/>
          </a:xfrm>
        </p:spPr>
      </p:pic>
      <p:sp>
        <p:nvSpPr>
          <p:cNvPr id="4" name="Slide Number Placeholder 3">
            <a:extLst>
              <a:ext uri="{FF2B5EF4-FFF2-40B4-BE49-F238E27FC236}">
                <a16:creationId xmlns:a16="http://schemas.microsoft.com/office/drawing/2014/main" id="{8542C8BB-9FA7-4FC0-A890-4747F84D65D7}"/>
              </a:ext>
            </a:extLst>
          </p:cNvPr>
          <p:cNvSpPr>
            <a:spLocks noGrp="1"/>
          </p:cNvSpPr>
          <p:nvPr>
            <p:ph type="sldNum" sz="quarter" idx="12"/>
          </p:nvPr>
        </p:nvSpPr>
        <p:spPr/>
        <p:txBody>
          <a:bodyPr/>
          <a:lstStyle/>
          <a:p>
            <a:fld id="{FD52C1F8-3BA5-F24E-8618-E52498D87186}" type="slidenum">
              <a:rPr lang="en-US" smtClean="0"/>
              <a:t>28</a:t>
            </a:fld>
            <a:endParaRPr lang="en-US" dirty="0"/>
          </a:p>
        </p:txBody>
      </p:sp>
      <p:pic>
        <p:nvPicPr>
          <p:cNvPr id="8" name="Picture 7">
            <a:extLst>
              <a:ext uri="{FF2B5EF4-FFF2-40B4-BE49-F238E27FC236}">
                <a16:creationId xmlns:a16="http://schemas.microsoft.com/office/drawing/2014/main" id="{7056D1B8-59D7-4727-BBCB-48904A454C88}"/>
              </a:ext>
            </a:extLst>
          </p:cNvPr>
          <p:cNvPicPr>
            <a:picLocks noChangeAspect="1"/>
          </p:cNvPicPr>
          <p:nvPr/>
        </p:nvPicPr>
        <p:blipFill>
          <a:blip r:embed="rId3"/>
          <a:stretch>
            <a:fillRect/>
          </a:stretch>
        </p:blipFill>
        <p:spPr>
          <a:xfrm>
            <a:off x="1155701" y="3111395"/>
            <a:ext cx="9255037" cy="3019846"/>
          </a:xfrm>
          <a:prstGeom prst="rect">
            <a:avLst/>
          </a:prstGeom>
        </p:spPr>
      </p:pic>
    </p:spTree>
    <p:extLst>
      <p:ext uri="{BB962C8B-B14F-4D97-AF65-F5344CB8AC3E}">
        <p14:creationId xmlns:p14="http://schemas.microsoft.com/office/powerpoint/2010/main" val="3220285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FDB5-BE87-4A45-AB74-C18C0404DD67}"/>
              </a:ext>
            </a:extLst>
          </p:cNvPr>
          <p:cNvSpPr>
            <a:spLocks noGrp="1"/>
          </p:cNvSpPr>
          <p:nvPr>
            <p:ph type="title"/>
          </p:nvPr>
        </p:nvSpPr>
        <p:spPr/>
        <p:txBody>
          <a:bodyPr>
            <a:normAutofit/>
          </a:bodyPr>
          <a:lstStyle/>
          <a:p>
            <a:r>
              <a:rPr lang="en-US" sz="4000" dirty="0"/>
              <a:t>Grade Process-Grade Changes</a:t>
            </a:r>
          </a:p>
        </p:txBody>
      </p:sp>
      <p:sp>
        <p:nvSpPr>
          <p:cNvPr id="3" name="Content Placeholder 2">
            <a:extLst>
              <a:ext uri="{FF2B5EF4-FFF2-40B4-BE49-F238E27FC236}">
                <a16:creationId xmlns:a16="http://schemas.microsoft.com/office/drawing/2014/main" id="{AF5C7939-EC17-406D-A584-DC816BCCCFFE}"/>
              </a:ext>
            </a:extLst>
          </p:cNvPr>
          <p:cNvSpPr>
            <a:spLocks noGrp="1"/>
          </p:cNvSpPr>
          <p:nvPr>
            <p:ph idx="1"/>
          </p:nvPr>
        </p:nvSpPr>
        <p:spPr/>
        <p:txBody>
          <a:bodyPr>
            <a:normAutofit/>
          </a:bodyPr>
          <a:lstStyle/>
          <a:p>
            <a:pPr marL="0" marR="0">
              <a:spcBef>
                <a:spcPts val="0"/>
              </a:spcBef>
              <a:spcAft>
                <a:spcPts val="0"/>
              </a:spcAft>
            </a:pPr>
            <a:r>
              <a:rPr lang="en-US" sz="2000" u="sng" dirty="0">
                <a:solidFill>
                  <a:srgbClr val="000000"/>
                </a:solidFill>
                <a:effectLst/>
                <a:latin typeface="Arial Narrow" panose="020B0606020202030204" pitchFamily="34" charset="0"/>
                <a:ea typeface="Calibri" panose="020F0502020204030204" pitchFamily="34" charset="0"/>
              </a:rPr>
              <a:t>The </a:t>
            </a:r>
            <a:r>
              <a:rPr lang="en-US" sz="2000" b="1" u="sng" dirty="0">
                <a:solidFill>
                  <a:srgbClr val="000000"/>
                </a:solidFill>
                <a:effectLst/>
                <a:latin typeface="Arial Narrow" panose="020B0606020202030204" pitchFamily="34" charset="0"/>
                <a:ea typeface="Calibri" panose="020F0502020204030204" pitchFamily="34" charset="0"/>
              </a:rPr>
              <a:t>only </a:t>
            </a:r>
            <a:r>
              <a:rPr lang="en-US" sz="2000" u="sng" dirty="0">
                <a:solidFill>
                  <a:srgbClr val="000000"/>
                </a:solidFill>
                <a:effectLst/>
                <a:latin typeface="Arial Narrow" panose="020B0606020202030204" pitchFamily="34" charset="0"/>
                <a:ea typeface="Calibri" panose="020F0502020204030204" pitchFamily="34" charset="0"/>
              </a:rPr>
              <a:t>reasons for changing a student's grade after it has been recorded are: </a:t>
            </a:r>
          </a:p>
          <a:p>
            <a:pPr marL="0" marR="0" indent="0">
              <a:spcBef>
                <a:spcPts val="0"/>
              </a:spcBef>
              <a:spcAft>
                <a:spcPts val="0"/>
              </a:spcAft>
              <a:buNone/>
            </a:pPr>
            <a:endParaRPr lang="en-US" sz="2000" u="sng" dirty="0">
              <a:solidFill>
                <a:srgbClr val="000000"/>
              </a:solidFill>
              <a:effectLst/>
              <a:highlight>
                <a:srgbClr val="FFFF00"/>
              </a:highlight>
              <a:latin typeface="Arial" panose="020B0604020202020204" pitchFamily="34" charset="0"/>
              <a:ea typeface="Calibri" panose="020F0502020204030204" pitchFamily="34" charset="0"/>
            </a:endParaRPr>
          </a:p>
          <a:p>
            <a:pPr marL="400050" lvl="1" indent="0">
              <a:spcBef>
                <a:spcPts val="0"/>
              </a:spcBef>
              <a:buNone/>
            </a:pPr>
            <a:r>
              <a:rPr lang="en-US" sz="1800" dirty="0">
                <a:solidFill>
                  <a:srgbClr val="000000"/>
                </a:solidFill>
                <a:effectLst/>
                <a:highlight>
                  <a:srgbClr val="FFFF00"/>
                </a:highlight>
                <a:latin typeface="Arial Narrow" panose="020B0606020202030204" pitchFamily="34" charset="0"/>
                <a:ea typeface="Calibri" panose="020F0502020204030204" pitchFamily="34" charset="0"/>
                <a:cs typeface="Segoe UI Emoji" panose="020B0502040204020203" pitchFamily="34" charset="0"/>
              </a:rPr>
              <a:t>♦</a:t>
            </a:r>
            <a:r>
              <a:rPr lang="en-US" sz="1800" dirty="0">
                <a:solidFill>
                  <a:srgbClr val="000000"/>
                </a:solidFill>
                <a:effectLst/>
                <a:highlight>
                  <a:srgbClr val="FFFF00"/>
                </a:highlight>
                <a:latin typeface="Arial Narrow" panose="020B0606020202030204" pitchFamily="34" charset="0"/>
                <a:ea typeface="Calibri" panose="020F0502020204030204" pitchFamily="34" charset="0"/>
              </a:rPr>
              <a:t> If there was an error in the computation of the student's grade; or </a:t>
            </a:r>
            <a:endParaRPr lang="en-US" sz="1800" dirty="0">
              <a:solidFill>
                <a:srgbClr val="000000"/>
              </a:solidFill>
              <a:effectLst/>
              <a:highlight>
                <a:srgbClr val="FFFF00"/>
              </a:highlight>
              <a:latin typeface="Arial" panose="020B0604020202020204" pitchFamily="34" charset="0"/>
              <a:ea typeface="Calibri" panose="020F0502020204030204" pitchFamily="34" charset="0"/>
            </a:endParaRPr>
          </a:p>
          <a:p>
            <a:pPr marL="0" marR="0" indent="0">
              <a:spcBef>
                <a:spcPts val="0"/>
              </a:spcBef>
              <a:spcAft>
                <a:spcPts val="0"/>
              </a:spcAft>
              <a:buNone/>
            </a:pPr>
            <a:endParaRPr lang="en-US" sz="1800" dirty="0">
              <a:solidFill>
                <a:srgbClr val="000000"/>
              </a:solidFill>
              <a:effectLst/>
              <a:highlight>
                <a:srgbClr val="FFFF00"/>
              </a:highlight>
              <a:latin typeface="Arial" panose="020B0604020202020204" pitchFamily="34" charset="0"/>
              <a:ea typeface="Calibri" panose="020F0502020204030204" pitchFamily="34" charset="0"/>
            </a:endParaRPr>
          </a:p>
          <a:p>
            <a:pPr marL="400050" lvl="1" indent="0">
              <a:spcBef>
                <a:spcPts val="0"/>
              </a:spcBef>
              <a:buNone/>
            </a:pPr>
            <a:r>
              <a:rPr lang="en-US" sz="1800" dirty="0">
                <a:solidFill>
                  <a:srgbClr val="000000"/>
                </a:solidFill>
                <a:effectLst/>
                <a:highlight>
                  <a:srgbClr val="FFFF00"/>
                </a:highlight>
                <a:latin typeface="Arial Narrow" panose="020B0606020202030204" pitchFamily="34" charset="0"/>
                <a:ea typeface="Calibri" panose="020F0502020204030204" pitchFamily="34" charset="0"/>
                <a:cs typeface="Segoe UI Emoji" panose="020B0502040204020203" pitchFamily="34" charset="0"/>
              </a:rPr>
              <a:t>♦</a:t>
            </a:r>
            <a:r>
              <a:rPr lang="en-US" sz="1800" dirty="0">
                <a:solidFill>
                  <a:srgbClr val="000000"/>
                </a:solidFill>
                <a:effectLst/>
                <a:highlight>
                  <a:srgbClr val="FFFF00"/>
                </a:highlight>
                <a:latin typeface="Arial Narrow" panose="020B0606020202030204" pitchFamily="34" charset="0"/>
                <a:ea typeface="Calibri" panose="020F0502020204030204" pitchFamily="34" charset="0"/>
              </a:rPr>
              <a:t> If an error was made entering grades into the teacher’s grade book. </a:t>
            </a:r>
            <a:endParaRPr lang="en-US" sz="1800" dirty="0">
              <a:solidFill>
                <a:srgbClr val="000000"/>
              </a:solidFill>
              <a:effectLst/>
              <a:highlight>
                <a:srgbClr val="FFFF00"/>
              </a:highlight>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344488" marR="0" indent="-344488">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rPr>
              <a:t>All such changes must be initiated by the teacher assigning the grade and must be approved in writing by the principal and the rationale for the change kept on file. </a:t>
            </a:r>
            <a:r>
              <a:rPr lang="en-US" sz="1800" b="1" dirty="0">
                <a:solidFill>
                  <a:srgbClr val="000000"/>
                </a:solidFill>
                <a:effectLst/>
                <a:latin typeface="Arial Narrow" panose="020B0606020202030204" pitchFamily="34" charset="0"/>
                <a:ea typeface="Calibri" panose="020F0502020204030204" pitchFamily="34" charset="0"/>
              </a:rPr>
              <a:t>A principal may not arbitrarily change a grade. </a:t>
            </a:r>
            <a:r>
              <a:rPr lang="en-US" sz="1800" dirty="0">
                <a:solidFill>
                  <a:srgbClr val="000000"/>
                </a:solidFill>
                <a:effectLst/>
                <a:latin typeface="Arial Narrow" panose="020B0606020202030204" pitchFamily="34" charset="0"/>
                <a:ea typeface="Calibri" panose="020F0502020204030204" pitchFamily="34" charset="0"/>
              </a:rPr>
              <a:t>All changes must be made before the end of the next grading period. </a:t>
            </a:r>
            <a:endParaRPr lang="en-US" sz="1800"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0"/>
              </a:spcAft>
              <a:buNone/>
            </a:pPr>
            <a:endParaRPr lang="en-US" sz="1800" dirty="0">
              <a:solidFill>
                <a:srgbClr val="000000"/>
              </a:solidFill>
              <a:effectLst/>
              <a:latin typeface="Arial" panose="020B0604020202020204" pitchFamily="34" charset="0"/>
              <a:ea typeface="Calibri" panose="020F0502020204030204" pitchFamily="34" charset="0"/>
            </a:endParaRPr>
          </a:p>
          <a:p>
            <a:pPr marL="344488" marR="0" indent="-344488">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rPr>
              <a:t>After a cycle grade has been recorded, no additional class work may be accepted to improve a student's grade. If work assigned during the cycle was not completed, the student should receive an "INC," and the grade changed when the work is completed within the required time frame. </a:t>
            </a:r>
            <a:endParaRPr lang="en-US" sz="1800" dirty="0">
              <a:solidFill>
                <a:srgbClr val="000000"/>
              </a:solidFill>
              <a:effectLst/>
              <a:latin typeface="Arial" panose="020B0604020202020204" pitchFamily="34" charset="0"/>
              <a:ea typeface="Calibri" panose="020F0502020204030204" pitchFamily="34" charset="0"/>
            </a:endParaRP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E3B8F13D-644C-40EE-B5B7-3EBF52ED90EE}"/>
              </a:ext>
            </a:extLst>
          </p:cNvPr>
          <p:cNvSpPr>
            <a:spLocks noGrp="1"/>
          </p:cNvSpPr>
          <p:nvPr>
            <p:ph type="sldNum" sz="quarter" idx="12"/>
          </p:nvPr>
        </p:nvSpPr>
        <p:spPr/>
        <p:txBody>
          <a:bodyPr/>
          <a:lstStyle/>
          <a:p>
            <a:fld id="{FD52C1F8-3BA5-F24E-8618-E52498D87186}" type="slidenum">
              <a:rPr lang="en-US" smtClean="0"/>
              <a:t>29</a:t>
            </a:fld>
            <a:endParaRPr lang="en-US" dirty="0"/>
          </a:p>
        </p:txBody>
      </p:sp>
    </p:spTree>
    <p:extLst>
      <p:ext uri="{BB962C8B-B14F-4D97-AF65-F5344CB8AC3E}">
        <p14:creationId xmlns:p14="http://schemas.microsoft.com/office/powerpoint/2010/main" val="320821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E082-5E4B-4928-81B3-FACE684D3EDE}"/>
              </a:ext>
            </a:extLst>
          </p:cNvPr>
          <p:cNvSpPr>
            <a:spLocks noGrp="1"/>
          </p:cNvSpPr>
          <p:nvPr>
            <p:ph type="title"/>
          </p:nvPr>
        </p:nvSpPr>
        <p:spPr>
          <a:xfrm>
            <a:off x="609600" y="274638"/>
            <a:ext cx="10972800" cy="1143000"/>
          </a:xfrm>
        </p:spPr>
        <p:txBody>
          <a:bodyPr anchor="ctr">
            <a:normAutofit/>
          </a:bodyPr>
          <a:lstStyle/>
          <a:p>
            <a:r>
              <a:rPr lang="en-US" sz="4000" dirty="0"/>
              <a:t>Grading Process – Progress Reports </a:t>
            </a:r>
          </a:p>
        </p:txBody>
      </p:sp>
      <p:sp>
        <p:nvSpPr>
          <p:cNvPr id="4" name="Slide Number Placeholder 3">
            <a:extLst>
              <a:ext uri="{FF2B5EF4-FFF2-40B4-BE49-F238E27FC236}">
                <a16:creationId xmlns:a16="http://schemas.microsoft.com/office/drawing/2014/main" id="{1F53511C-7A76-4EA0-B6AB-0BB7B7E5FC2F}"/>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3</a:t>
            </a:fld>
            <a:endParaRPr lang="en-US" dirty="0"/>
          </a:p>
        </p:txBody>
      </p:sp>
      <p:sp>
        <p:nvSpPr>
          <p:cNvPr id="8" name="Rectangle 7">
            <a:extLst>
              <a:ext uri="{FF2B5EF4-FFF2-40B4-BE49-F238E27FC236}">
                <a16:creationId xmlns:a16="http://schemas.microsoft.com/office/drawing/2014/main" id="{9B436B1D-5239-49E3-A142-0232EA7A56E3}"/>
              </a:ext>
            </a:extLst>
          </p:cNvPr>
          <p:cNvSpPr/>
          <p:nvPr/>
        </p:nvSpPr>
        <p:spPr>
          <a:xfrm>
            <a:off x="4118994" y="1937939"/>
            <a:ext cx="7532922" cy="2862322"/>
          </a:xfrm>
          <a:prstGeom prst="rect">
            <a:avLst/>
          </a:prstGeom>
        </p:spPr>
        <p:txBody>
          <a:bodyPr wrap="square">
            <a:spAutoFit/>
          </a:bodyPr>
          <a:lstStyle/>
          <a:p>
            <a:r>
              <a:rPr lang="en-US" sz="2000" b="1" dirty="0"/>
              <a:t>Progress Report Process</a:t>
            </a:r>
            <a:r>
              <a:rPr lang="en-US" sz="2000" dirty="0"/>
              <a:t>: </a:t>
            </a:r>
          </a:p>
          <a:p>
            <a:r>
              <a:rPr lang="en-US" sz="2000" dirty="0"/>
              <a:t>The progress report is a snapshot of teachers’ gradebooks at a specific time (progress report term period) and serves as a notification to parent/guardian of a student’s academic performance before a grade reporting (i.e., report card) period. </a:t>
            </a:r>
          </a:p>
          <a:p>
            <a:endParaRPr lang="en-US" sz="2000" dirty="0"/>
          </a:p>
          <a:p>
            <a:r>
              <a:rPr lang="en-US" sz="2000" b="1" dirty="0"/>
              <a:t>It is district policy to notify parent/guardian in writing if a student has received a failing grade (&lt;70) during these grade reporting intervals. </a:t>
            </a:r>
          </a:p>
        </p:txBody>
      </p:sp>
      <p:pic>
        <p:nvPicPr>
          <p:cNvPr id="10" name="Picture 9">
            <a:extLst>
              <a:ext uri="{FF2B5EF4-FFF2-40B4-BE49-F238E27FC236}">
                <a16:creationId xmlns:a16="http://schemas.microsoft.com/office/drawing/2014/main" id="{4AFB768B-A691-4F49-B89F-D3A296483115}"/>
              </a:ext>
            </a:extLst>
          </p:cNvPr>
          <p:cNvPicPr>
            <a:picLocks noChangeAspect="1"/>
          </p:cNvPicPr>
          <p:nvPr/>
        </p:nvPicPr>
        <p:blipFill>
          <a:blip r:embed="rId2"/>
          <a:stretch>
            <a:fillRect/>
          </a:stretch>
        </p:blipFill>
        <p:spPr>
          <a:xfrm>
            <a:off x="540084" y="2073387"/>
            <a:ext cx="3260129" cy="2161941"/>
          </a:xfrm>
          <a:prstGeom prst="rect">
            <a:avLst/>
          </a:prstGeom>
        </p:spPr>
      </p:pic>
    </p:spTree>
    <p:extLst>
      <p:ext uri="{BB962C8B-B14F-4D97-AF65-F5344CB8AC3E}">
        <p14:creationId xmlns:p14="http://schemas.microsoft.com/office/powerpoint/2010/main" val="355543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E082-5E4B-4928-81B3-FACE684D3EDE}"/>
              </a:ext>
            </a:extLst>
          </p:cNvPr>
          <p:cNvSpPr>
            <a:spLocks noGrp="1"/>
          </p:cNvSpPr>
          <p:nvPr>
            <p:ph type="title"/>
          </p:nvPr>
        </p:nvSpPr>
        <p:spPr>
          <a:xfrm>
            <a:off x="609600" y="274638"/>
            <a:ext cx="10972800" cy="1143000"/>
          </a:xfrm>
        </p:spPr>
        <p:txBody>
          <a:bodyPr anchor="ctr">
            <a:normAutofit/>
          </a:bodyPr>
          <a:lstStyle/>
          <a:p>
            <a:r>
              <a:rPr lang="en-US" sz="3200" dirty="0"/>
              <a:t>2020-2021 HISD Connect Dates for 6-Week Report Cards and Progress Reports</a:t>
            </a:r>
          </a:p>
        </p:txBody>
      </p:sp>
      <p:sp>
        <p:nvSpPr>
          <p:cNvPr id="4" name="Slide Number Placeholder 3">
            <a:extLst>
              <a:ext uri="{FF2B5EF4-FFF2-40B4-BE49-F238E27FC236}">
                <a16:creationId xmlns:a16="http://schemas.microsoft.com/office/drawing/2014/main" id="{1F53511C-7A76-4EA0-B6AB-0BB7B7E5FC2F}"/>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30</a:t>
            </a:fld>
            <a:endParaRPr lang="en-US" dirty="0"/>
          </a:p>
        </p:txBody>
      </p:sp>
      <p:pic>
        <p:nvPicPr>
          <p:cNvPr id="8" name="Picture 7">
            <a:extLst>
              <a:ext uri="{FF2B5EF4-FFF2-40B4-BE49-F238E27FC236}">
                <a16:creationId xmlns:a16="http://schemas.microsoft.com/office/drawing/2014/main" id="{7EDDECE8-7207-4535-B7BC-39D43D823951}"/>
              </a:ext>
            </a:extLst>
          </p:cNvPr>
          <p:cNvPicPr>
            <a:picLocks noChangeAspect="1"/>
          </p:cNvPicPr>
          <p:nvPr/>
        </p:nvPicPr>
        <p:blipFill>
          <a:blip r:embed="rId2"/>
          <a:stretch>
            <a:fillRect/>
          </a:stretch>
        </p:blipFill>
        <p:spPr>
          <a:xfrm>
            <a:off x="1048624" y="1494443"/>
            <a:ext cx="9278224" cy="4785102"/>
          </a:xfrm>
          <a:prstGeom prst="rect">
            <a:avLst/>
          </a:prstGeom>
        </p:spPr>
      </p:pic>
    </p:spTree>
    <p:extLst>
      <p:ext uri="{BB962C8B-B14F-4D97-AF65-F5344CB8AC3E}">
        <p14:creationId xmlns:p14="http://schemas.microsoft.com/office/powerpoint/2010/main" val="220661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EA8E-E50E-4C91-8DD2-9F9E105B246E}"/>
              </a:ext>
            </a:extLst>
          </p:cNvPr>
          <p:cNvSpPr>
            <a:spLocks noGrp="1"/>
          </p:cNvSpPr>
          <p:nvPr>
            <p:ph type="title"/>
          </p:nvPr>
        </p:nvSpPr>
        <p:spPr/>
        <p:txBody>
          <a:bodyPr/>
          <a:lstStyle/>
          <a:p>
            <a:r>
              <a:rPr lang="en-US" dirty="0"/>
              <a:t>Access to Grading in HISD Connect</a:t>
            </a:r>
          </a:p>
        </p:txBody>
      </p:sp>
      <p:sp>
        <p:nvSpPr>
          <p:cNvPr id="3" name="Content Placeholder 2">
            <a:extLst>
              <a:ext uri="{FF2B5EF4-FFF2-40B4-BE49-F238E27FC236}">
                <a16:creationId xmlns:a16="http://schemas.microsoft.com/office/drawing/2014/main" id="{B393A6FF-ECB2-4916-BA41-9D8B4137F12D}"/>
              </a:ext>
            </a:extLst>
          </p:cNvPr>
          <p:cNvSpPr>
            <a:spLocks noGrp="1"/>
          </p:cNvSpPr>
          <p:nvPr>
            <p:ph idx="1"/>
          </p:nvPr>
        </p:nvSpPr>
        <p:spPr/>
        <p:txBody>
          <a:bodyPr/>
          <a:lstStyle/>
          <a:p>
            <a:pPr marL="514350" indent="-514350">
              <a:buFont typeface="+mj-lt"/>
              <a:buAutoNum type="arabicPeriod"/>
            </a:pPr>
            <a:r>
              <a:rPr lang="en-US" sz="2800" dirty="0">
                <a:solidFill>
                  <a:schemeClr val="tx1"/>
                </a:solidFill>
              </a:rPr>
              <a:t>Complete </a:t>
            </a:r>
            <a:r>
              <a:rPr lang="en-US" sz="2800" b="1" dirty="0">
                <a:solidFill>
                  <a:schemeClr val="tx1"/>
                </a:solidFill>
              </a:rPr>
              <a:t>HISD Grading Process </a:t>
            </a:r>
            <a:r>
              <a:rPr lang="en-US" sz="2800" dirty="0">
                <a:solidFill>
                  <a:schemeClr val="tx1"/>
                </a:solidFill>
              </a:rPr>
              <a:t>training.</a:t>
            </a:r>
          </a:p>
          <a:p>
            <a:pPr marL="514350" indent="-514350">
              <a:buFont typeface="+mj-lt"/>
              <a:buAutoNum type="arabicPeriod"/>
            </a:pPr>
            <a:r>
              <a:rPr lang="en-US" sz="2800" dirty="0">
                <a:solidFill>
                  <a:schemeClr val="tx1"/>
                </a:solidFill>
              </a:rPr>
              <a:t>Complete </a:t>
            </a:r>
            <a:r>
              <a:rPr lang="en-US" sz="2800" b="1" dirty="0">
                <a:solidFill>
                  <a:schemeClr val="tx1"/>
                </a:solidFill>
              </a:rPr>
              <a:t>SIS Security Request Form</a:t>
            </a:r>
            <a:r>
              <a:rPr lang="en-US" sz="2800" dirty="0">
                <a:solidFill>
                  <a:schemeClr val="tx1"/>
                </a:solidFill>
              </a:rPr>
              <a:t>. </a:t>
            </a:r>
            <a:r>
              <a:rPr lang="en-US" sz="2800" i="1" dirty="0">
                <a:solidFill>
                  <a:schemeClr val="tx1"/>
                </a:solidFill>
              </a:rPr>
              <a:t>Request access to </a:t>
            </a:r>
            <a:r>
              <a:rPr lang="en-US" sz="2800" i="1" dirty="0">
                <a:solidFill>
                  <a:schemeClr val="tx1"/>
                </a:solidFill>
                <a:effectLst/>
                <a:ea typeface="Calibri" panose="020F0502020204030204" pitchFamily="34" charset="0"/>
              </a:rPr>
              <a:t>Office Grade Reporting role. </a:t>
            </a:r>
            <a:endParaRPr lang="en-US" sz="2800" i="1" dirty="0">
              <a:solidFill>
                <a:schemeClr val="tx1"/>
              </a:solidFill>
            </a:endParaRPr>
          </a:p>
          <a:p>
            <a:pPr marL="514350" indent="-514350">
              <a:buFont typeface="+mj-lt"/>
              <a:buAutoNum type="arabicPeriod"/>
            </a:pPr>
            <a:r>
              <a:rPr lang="en-US" sz="2800" dirty="0">
                <a:solidFill>
                  <a:schemeClr val="tx1"/>
                </a:solidFill>
              </a:rPr>
              <a:t>Submit completed form to the </a:t>
            </a:r>
            <a:r>
              <a:rPr lang="en-US" sz="2800" b="1" dirty="0">
                <a:solidFill>
                  <a:schemeClr val="tx1"/>
                </a:solidFill>
              </a:rPr>
              <a:t>SIS Department</a:t>
            </a:r>
            <a:r>
              <a:rPr lang="en-US" sz="2800" dirty="0">
                <a:solidFill>
                  <a:schemeClr val="tx1"/>
                </a:solidFill>
              </a:rPr>
              <a:t>. </a:t>
            </a:r>
            <a:r>
              <a:rPr lang="en-US" sz="2800" i="1" dirty="0">
                <a:solidFill>
                  <a:schemeClr val="tx1"/>
                </a:solidFill>
                <a:effectLst/>
                <a:ea typeface="Calibri" panose="020F0502020204030204" pitchFamily="34" charset="0"/>
              </a:rPr>
              <a:t>Please follow all instructions on the form or access may be denied.</a:t>
            </a:r>
            <a:endParaRPr lang="en-US" sz="2800" i="1" dirty="0">
              <a:solidFill>
                <a:schemeClr val="tx1"/>
              </a:solidFill>
            </a:endParaRP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B8DF849D-DBE3-46C8-8CF3-E4A91EA0FC84}"/>
              </a:ext>
            </a:extLst>
          </p:cNvPr>
          <p:cNvSpPr>
            <a:spLocks noGrp="1"/>
          </p:cNvSpPr>
          <p:nvPr>
            <p:ph type="sldNum" sz="quarter" idx="12"/>
          </p:nvPr>
        </p:nvSpPr>
        <p:spPr/>
        <p:txBody>
          <a:bodyPr/>
          <a:lstStyle/>
          <a:p>
            <a:fld id="{FD52C1F8-3BA5-F24E-8618-E52498D87186}" type="slidenum">
              <a:rPr lang="en-US" smtClean="0"/>
              <a:t>31</a:t>
            </a:fld>
            <a:endParaRPr lang="en-US" dirty="0"/>
          </a:p>
        </p:txBody>
      </p:sp>
    </p:spTree>
    <p:extLst>
      <p:ext uri="{BB962C8B-B14F-4D97-AF65-F5344CB8AC3E}">
        <p14:creationId xmlns:p14="http://schemas.microsoft.com/office/powerpoint/2010/main" val="369927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EDF43-CB78-4016-BD5B-0B04BB0ECBB7}"/>
              </a:ext>
            </a:extLst>
          </p:cNvPr>
          <p:cNvSpPr>
            <a:spLocks noGrp="1"/>
          </p:cNvSpPr>
          <p:nvPr>
            <p:ph type="title"/>
          </p:nvPr>
        </p:nvSpPr>
        <p:spPr/>
        <p:txBody>
          <a:bodyPr/>
          <a:lstStyle/>
          <a:p>
            <a:r>
              <a:rPr lang="en-US" dirty="0"/>
              <a:t>Grade Process - Contact</a:t>
            </a:r>
          </a:p>
        </p:txBody>
      </p:sp>
      <p:sp>
        <p:nvSpPr>
          <p:cNvPr id="3" name="Content Placeholder 2">
            <a:extLst>
              <a:ext uri="{FF2B5EF4-FFF2-40B4-BE49-F238E27FC236}">
                <a16:creationId xmlns:a16="http://schemas.microsoft.com/office/drawing/2014/main" id="{5EA9274C-DD63-4789-B08C-40ABC1E26ED0}"/>
              </a:ext>
            </a:extLst>
          </p:cNvPr>
          <p:cNvSpPr>
            <a:spLocks noGrp="1"/>
          </p:cNvSpPr>
          <p:nvPr>
            <p:ph idx="1"/>
          </p:nvPr>
        </p:nvSpPr>
        <p:spPr>
          <a:xfrm>
            <a:off x="349542" y="2585989"/>
            <a:ext cx="2133599" cy="2199524"/>
          </a:xfrm>
        </p:spPr>
        <p:txBody>
          <a:bodyPr>
            <a:normAutofit/>
          </a:bodyPr>
          <a:lstStyle/>
          <a:p>
            <a:pPr marL="0" indent="0" algn="ctr">
              <a:buNone/>
            </a:pPr>
            <a:r>
              <a:rPr lang="en-US" sz="2000" dirty="0">
                <a:solidFill>
                  <a:schemeClr val="tx1"/>
                </a:solidFill>
              </a:rPr>
              <a:t>FSC Sr. SIRS will support the campuses with the grading process.</a:t>
            </a:r>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8CCC0611-36D2-4D81-9937-20090495B652}"/>
              </a:ext>
            </a:extLst>
          </p:cNvPr>
          <p:cNvSpPr>
            <a:spLocks noGrp="1"/>
          </p:cNvSpPr>
          <p:nvPr>
            <p:ph type="sldNum" sz="quarter" idx="12"/>
          </p:nvPr>
        </p:nvSpPr>
        <p:spPr/>
        <p:txBody>
          <a:bodyPr/>
          <a:lstStyle/>
          <a:p>
            <a:fld id="{FD52C1F8-3BA5-F24E-8618-E52498D87186}" type="slidenum">
              <a:rPr lang="en-US" smtClean="0"/>
              <a:t>32</a:t>
            </a:fld>
            <a:endParaRPr lang="en-US" dirty="0"/>
          </a:p>
        </p:txBody>
      </p:sp>
      <p:graphicFrame>
        <p:nvGraphicFramePr>
          <p:cNvPr id="8" name="Table 7">
            <a:extLst>
              <a:ext uri="{FF2B5EF4-FFF2-40B4-BE49-F238E27FC236}">
                <a16:creationId xmlns:a16="http://schemas.microsoft.com/office/drawing/2014/main" id="{2719DE9A-62F1-4735-9057-045284A7520A}"/>
              </a:ext>
            </a:extLst>
          </p:cNvPr>
          <p:cNvGraphicFramePr>
            <a:graphicFrameLocks noGrp="1"/>
          </p:cNvGraphicFramePr>
          <p:nvPr>
            <p:extLst>
              <p:ext uri="{D42A27DB-BD31-4B8C-83A1-F6EECF244321}">
                <p14:modId xmlns:p14="http://schemas.microsoft.com/office/powerpoint/2010/main" val="1958401515"/>
              </p:ext>
            </p:extLst>
          </p:nvPr>
        </p:nvGraphicFramePr>
        <p:xfrm>
          <a:off x="2483141" y="1915624"/>
          <a:ext cx="8028266" cy="3540253"/>
        </p:xfrm>
        <a:graphic>
          <a:graphicData uri="http://schemas.openxmlformats.org/drawingml/2006/table">
            <a:tbl>
              <a:tblPr firstRow="1" firstCol="1" bandRow="1">
                <a:tableStyleId>{8799B23B-EC83-4686-B30A-512413B5E67A}</a:tableStyleId>
              </a:tblPr>
              <a:tblGrid>
                <a:gridCol w="4382862">
                  <a:extLst>
                    <a:ext uri="{9D8B030D-6E8A-4147-A177-3AD203B41FA5}">
                      <a16:colId xmlns:a16="http://schemas.microsoft.com/office/drawing/2014/main" val="2161792380"/>
                    </a:ext>
                  </a:extLst>
                </a:gridCol>
                <a:gridCol w="1035386">
                  <a:extLst>
                    <a:ext uri="{9D8B030D-6E8A-4147-A177-3AD203B41FA5}">
                      <a16:colId xmlns:a16="http://schemas.microsoft.com/office/drawing/2014/main" val="1869621082"/>
                    </a:ext>
                  </a:extLst>
                </a:gridCol>
                <a:gridCol w="2610018">
                  <a:extLst>
                    <a:ext uri="{9D8B030D-6E8A-4147-A177-3AD203B41FA5}">
                      <a16:colId xmlns:a16="http://schemas.microsoft.com/office/drawing/2014/main" val="1672023625"/>
                    </a:ext>
                  </a:extLst>
                </a:gridCol>
              </a:tblGrid>
              <a:tr h="217841">
                <a:tc>
                  <a:txBody>
                    <a:bodyPr/>
                    <a:lstStyle/>
                    <a:p>
                      <a:pPr marL="0" marR="0">
                        <a:lnSpc>
                          <a:spcPct val="106000"/>
                        </a:lnSpc>
                        <a:spcBef>
                          <a:spcPts val="0"/>
                        </a:spcBef>
                        <a:spcAft>
                          <a:spcPts val="0"/>
                        </a:spcAft>
                      </a:pPr>
                      <a:r>
                        <a:rPr lang="en-US" sz="1400" i="0" dirty="0">
                          <a:effectLst/>
                        </a:rPr>
                        <a:t>Name </a:t>
                      </a:r>
                      <a:endParaRPr lang="en-US" sz="1400" i="0" dirty="0">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400" i="0" dirty="0">
                          <a:effectLst/>
                        </a:rPr>
                        <a:t>Phone </a:t>
                      </a:r>
                      <a:endParaRPr lang="en-US" sz="1400" i="0" dirty="0">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400" i="0" dirty="0">
                          <a:effectLst/>
                        </a:rPr>
                        <a:t>Email</a:t>
                      </a:r>
                      <a:endParaRPr lang="en-US" sz="1400" i="0" dirty="0">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2239298278"/>
                  </a:ext>
                </a:extLst>
              </a:tr>
              <a:tr h="216096">
                <a:tc>
                  <a:txBody>
                    <a:bodyPr/>
                    <a:lstStyle/>
                    <a:p>
                      <a:pPr marL="0" marR="0">
                        <a:lnSpc>
                          <a:spcPct val="106000"/>
                        </a:lnSpc>
                        <a:spcBef>
                          <a:spcPts val="0"/>
                        </a:spcBef>
                        <a:spcAft>
                          <a:spcPts val="0"/>
                        </a:spcAft>
                        <a:tabLst>
                          <a:tab pos="1752600" algn="l"/>
                        </a:tabLst>
                      </a:pPr>
                      <a:r>
                        <a:rPr lang="en-US" sz="1100" b="0" i="0" dirty="0">
                          <a:solidFill>
                            <a:schemeClr val="tx1"/>
                          </a:solidFill>
                          <a:effectLst/>
                        </a:rPr>
                        <a:t>Wanda Thomas, Sr. Manager	</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dirty="0">
                          <a:solidFill>
                            <a:schemeClr val="tx1"/>
                          </a:solidFill>
                          <a:effectLst/>
                        </a:rPr>
                        <a:t>713-556-6775</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u="sng" dirty="0">
                          <a:solidFill>
                            <a:schemeClr val="tx1"/>
                          </a:solidFill>
                          <a:effectLst/>
                          <a:latin typeface="+mn-lt"/>
                          <a:hlinkClick r:id="rId2">
                            <a:extLst>
                              <a:ext uri="{A12FA001-AC4F-418D-AE19-62706E023703}">
                                <ahyp:hlinkClr xmlns:ahyp="http://schemas.microsoft.com/office/drawing/2018/hyperlinkcolor" val="tx"/>
                              </a:ext>
                            </a:extLst>
                          </a:hlinkClick>
                        </a:rPr>
                        <a:t>wthomas1@houstonisd.org</a:t>
                      </a:r>
                      <a:r>
                        <a:rPr lang="en-US" sz="1100" b="0" i="0" dirty="0">
                          <a:solidFill>
                            <a:schemeClr val="tx1"/>
                          </a:solidFill>
                          <a:effectLst/>
                          <a:latin typeface="+mn-lt"/>
                        </a:rPr>
                        <a:t> </a:t>
                      </a:r>
                      <a:endParaRPr lang="en-US" sz="1100" b="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3141944431"/>
                  </a:ext>
                </a:extLst>
              </a:tr>
              <a:tr h="171175">
                <a:tc>
                  <a:txBody>
                    <a:bodyPr/>
                    <a:lstStyle/>
                    <a:p>
                      <a:pPr marL="0" marR="0">
                        <a:lnSpc>
                          <a:spcPct val="106000"/>
                        </a:lnSpc>
                        <a:spcBef>
                          <a:spcPts val="0"/>
                        </a:spcBef>
                        <a:spcAft>
                          <a:spcPts val="0"/>
                        </a:spcAft>
                      </a:pPr>
                      <a:r>
                        <a:rPr lang="en-US" sz="1100" b="0" i="0" dirty="0">
                          <a:solidFill>
                            <a:schemeClr val="tx1"/>
                          </a:solidFill>
                          <a:effectLst/>
                        </a:rPr>
                        <a:t>Heidi Cisneros, Sr. Compliance Analyst </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dirty="0">
                          <a:solidFill>
                            <a:schemeClr val="tx1"/>
                          </a:solidFill>
                          <a:effectLst/>
                        </a:rPr>
                        <a:t>713-556-6758 </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u="sng" dirty="0">
                          <a:solidFill>
                            <a:schemeClr val="tx1"/>
                          </a:solidFill>
                          <a:effectLst/>
                          <a:latin typeface="+mn-lt"/>
                          <a:hlinkClick r:id="rId3">
                            <a:extLst>
                              <a:ext uri="{A12FA001-AC4F-418D-AE19-62706E023703}">
                                <ahyp:hlinkClr xmlns:ahyp="http://schemas.microsoft.com/office/drawing/2018/hyperlinkcolor" val="tx"/>
                              </a:ext>
                            </a:extLst>
                          </a:hlinkClick>
                        </a:rPr>
                        <a:t>Heidi.Cisneros@houstonisd.org</a:t>
                      </a:r>
                      <a:r>
                        <a:rPr lang="en-US" sz="1100" b="0" i="0" dirty="0">
                          <a:solidFill>
                            <a:schemeClr val="tx1"/>
                          </a:solidFill>
                          <a:effectLst/>
                          <a:latin typeface="+mn-lt"/>
                        </a:rPr>
                        <a:t>  </a:t>
                      </a:r>
                      <a:endParaRPr lang="en-US" sz="1100" b="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1350106111"/>
                  </a:ext>
                </a:extLst>
              </a:tr>
              <a:tr h="171175">
                <a:tc>
                  <a:txBody>
                    <a:bodyPr/>
                    <a:lstStyle/>
                    <a:p>
                      <a:pPr marL="0" marR="0">
                        <a:lnSpc>
                          <a:spcPct val="106000"/>
                        </a:lnSpc>
                        <a:spcBef>
                          <a:spcPts val="0"/>
                        </a:spcBef>
                        <a:spcAft>
                          <a:spcPts val="0"/>
                        </a:spcAft>
                      </a:pPr>
                      <a:r>
                        <a:rPr lang="en-US" sz="1100" i="0" dirty="0">
                          <a:solidFill>
                            <a:schemeClr val="tx1"/>
                          </a:solidFill>
                          <a:effectLst/>
                          <a:latin typeface="+mn-lt"/>
                        </a:rPr>
                        <a:t>Berta Garcia, Sr. Student Information Representative</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latin typeface="+mn-lt"/>
                        </a:rPr>
                        <a:t>713-556-6753</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4">
                            <a:extLst>
                              <a:ext uri="{A12FA001-AC4F-418D-AE19-62706E023703}">
                                <ahyp:hlinkClr xmlns:ahyp="http://schemas.microsoft.com/office/drawing/2018/hyperlinkcolor" val="tx"/>
                              </a:ext>
                            </a:extLst>
                          </a:hlinkClick>
                        </a:rPr>
                        <a:t>bgarcia3@houstonisd.org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1429691234"/>
                  </a:ext>
                </a:extLst>
              </a:tr>
              <a:tr h="171175">
                <a:tc>
                  <a:txBody>
                    <a:bodyPr/>
                    <a:lstStyle/>
                    <a:p>
                      <a:pPr marL="0" marR="0">
                        <a:lnSpc>
                          <a:spcPct val="106000"/>
                        </a:lnSpc>
                        <a:spcBef>
                          <a:spcPts val="0"/>
                        </a:spcBef>
                        <a:spcAft>
                          <a:spcPts val="0"/>
                        </a:spcAft>
                      </a:pPr>
                      <a:r>
                        <a:rPr lang="en-US" sz="1100" i="0" dirty="0">
                          <a:solidFill>
                            <a:schemeClr val="tx1"/>
                          </a:solidFill>
                          <a:effectLst/>
                          <a:latin typeface="+mn-lt"/>
                        </a:rPr>
                        <a:t>Sylvia Guerrero, </a:t>
                      </a:r>
                      <a:r>
                        <a:rPr lang="en-US" sz="1100" b="1" i="0" dirty="0">
                          <a:solidFill>
                            <a:schemeClr val="tx1"/>
                          </a:solidFill>
                          <a:effectLst/>
                          <a:latin typeface="+mn-lt"/>
                        </a:rPr>
                        <a:t>Sr. Student Information Representative</a:t>
                      </a:r>
                      <a:endParaRPr lang="en-US" sz="1100" b="1"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latin typeface="+mn-lt"/>
                        </a:rPr>
                        <a:t>713-556-6773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latin typeface="+mn-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Sylvia.Guerrerro@houstonisd.org</a:t>
                      </a:r>
                      <a:r>
                        <a:rPr lang="en-US" sz="1100" i="0" dirty="0">
                          <a:solidFill>
                            <a:schemeClr val="tx1"/>
                          </a:solidFill>
                          <a:effectLst/>
                          <a:latin typeface="+mn-lt"/>
                          <a:ea typeface="Calibri" panose="020F0502020204030204" pitchFamily="34" charset="0"/>
                          <a:cs typeface="Calibri" panose="020F0502020204030204" pitchFamily="34" charset="0"/>
                        </a:rPr>
                        <a:t> </a:t>
                      </a:r>
                    </a:p>
                  </a:txBody>
                  <a:tcPr marL="52739" marR="52739" marT="0" marB="0"/>
                </a:tc>
                <a:extLst>
                  <a:ext uri="{0D108BD9-81ED-4DB2-BD59-A6C34878D82A}">
                    <a16:rowId xmlns:a16="http://schemas.microsoft.com/office/drawing/2014/main" val="3878750360"/>
                  </a:ext>
                </a:extLst>
              </a:tr>
              <a:tr h="171175">
                <a:tc>
                  <a:txBody>
                    <a:bodyPr/>
                    <a:lstStyle/>
                    <a:p>
                      <a:pPr marL="0" marR="0">
                        <a:lnSpc>
                          <a:spcPct val="106000"/>
                        </a:lnSpc>
                        <a:spcBef>
                          <a:spcPts val="0"/>
                        </a:spcBef>
                        <a:spcAft>
                          <a:spcPts val="0"/>
                        </a:spcAft>
                      </a:pPr>
                      <a:r>
                        <a:rPr lang="en-US" sz="1100" i="0" dirty="0">
                          <a:solidFill>
                            <a:schemeClr val="tx1"/>
                          </a:solidFill>
                          <a:effectLst/>
                          <a:latin typeface="+mn-lt"/>
                        </a:rPr>
                        <a:t>Lisa Shannon, Sr. Student Information Representative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latin typeface="+mn-lt"/>
                        </a:rPr>
                        <a:t>713-556-6766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6">
                            <a:extLst>
                              <a:ext uri="{A12FA001-AC4F-418D-AE19-62706E023703}">
                                <ahyp:hlinkClr xmlns:ahyp="http://schemas.microsoft.com/office/drawing/2018/hyperlinkcolor" val="tx"/>
                              </a:ext>
                            </a:extLst>
                          </a:hlinkClick>
                        </a:rPr>
                        <a:t>lshanno1@houstonisd.org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2302482789"/>
                  </a:ext>
                </a:extLst>
              </a:tr>
              <a:tr h="171175">
                <a:tc>
                  <a:txBody>
                    <a:bodyPr/>
                    <a:lstStyle/>
                    <a:p>
                      <a:pPr marL="0" marR="0">
                        <a:lnSpc>
                          <a:spcPct val="106000"/>
                        </a:lnSpc>
                        <a:spcBef>
                          <a:spcPts val="0"/>
                        </a:spcBef>
                        <a:spcAft>
                          <a:spcPts val="0"/>
                        </a:spcAft>
                      </a:pPr>
                      <a:r>
                        <a:rPr lang="en-US" sz="1100" b="0" i="0" dirty="0">
                          <a:solidFill>
                            <a:schemeClr val="tx1"/>
                          </a:solidFill>
                          <a:effectLst/>
                        </a:rPr>
                        <a:t>Vacancy, Sr. Student Information Representative</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dirty="0">
                          <a:solidFill>
                            <a:schemeClr val="tx1"/>
                          </a:solidFill>
                          <a:effectLst/>
                        </a:rPr>
                        <a:t>713-556-6754 </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endParaRPr lang="en-US" sz="1100" b="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2785998736"/>
                  </a:ext>
                </a:extLst>
              </a:tr>
              <a:tr h="171175">
                <a:tc>
                  <a:txBody>
                    <a:bodyPr/>
                    <a:lstStyle/>
                    <a:p>
                      <a:pPr marL="0" marR="0">
                        <a:lnSpc>
                          <a:spcPct val="106000"/>
                        </a:lnSpc>
                        <a:spcBef>
                          <a:spcPts val="0"/>
                        </a:spcBef>
                        <a:spcAft>
                          <a:spcPts val="0"/>
                        </a:spcAft>
                      </a:pPr>
                      <a:r>
                        <a:rPr lang="en-US" sz="1100" b="0" i="0" dirty="0">
                          <a:solidFill>
                            <a:schemeClr val="tx1"/>
                          </a:solidFill>
                          <a:effectLst/>
                        </a:rPr>
                        <a:t>Latonya Smith, Sr. Compliance Analyst</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dirty="0">
                          <a:solidFill>
                            <a:schemeClr val="tx1"/>
                          </a:solidFill>
                          <a:effectLst/>
                        </a:rPr>
                        <a:t>713-556-7657 </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u="sng" dirty="0">
                          <a:solidFill>
                            <a:schemeClr val="tx1"/>
                          </a:solidFill>
                          <a:effectLst/>
                          <a:latin typeface="+mn-lt"/>
                          <a:hlinkClick r:id="rId7">
                            <a:extLst>
                              <a:ext uri="{A12FA001-AC4F-418D-AE19-62706E023703}">
                                <ahyp:hlinkClr xmlns:ahyp="http://schemas.microsoft.com/office/drawing/2018/hyperlinkcolor" val="tx"/>
                              </a:ext>
                            </a:extLst>
                          </a:hlinkClick>
                        </a:rPr>
                        <a:t>lsmith3@houstonisd.org</a:t>
                      </a:r>
                      <a:r>
                        <a:rPr lang="en-US" sz="1100" b="0" i="0" dirty="0">
                          <a:solidFill>
                            <a:schemeClr val="tx1"/>
                          </a:solidFill>
                          <a:effectLst/>
                          <a:latin typeface="+mn-lt"/>
                        </a:rPr>
                        <a:t> </a:t>
                      </a:r>
                      <a:endParaRPr lang="en-US" sz="1100" b="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1567485262"/>
                  </a:ext>
                </a:extLst>
              </a:tr>
              <a:tr h="215656">
                <a:tc>
                  <a:txBody>
                    <a:bodyPr/>
                    <a:lstStyle/>
                    <a:p>
                      <a:pPr marL="0" marR="0">
                        <a:lnSpc>
                          <a:spcPct val="106000"/>
                        </a:lnSpc>
                        <a:spcBef>
                          <a:spcPts val="0"/>
                        </a:spcBef>
                        <a:spcAft>
                          <a:spcPts val="0"/>
                        </a:spcAft>
                      </a:pPr>
                      <a:r>
                        <a:rPr lang="en-US" sz="1100" i="0" dirty="0">
                          <a:solidFill>
                            <a:schemeClr val="tx1"/>
                          </a:solidFill>
                          <a:effectLst/>
                        </a:rPr>
                        <a:t>Marina Tejada, Sr. Student Information Representative</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rPr>
                        <a:t>713-556-6753</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8">
                            <a:extLst>
                              <a:ext uri="{A12FA001-AC4F-418D-AE19-62706E023703}">
                                <ahyp:hlinkClr xmlns:ahyp="http://schemas.microsoft.com/office/drawing/2018/hyperlinkcolor" val="tx"/>
                              </a:ext>
                            </a:extLst>
                          </a:hlinkClick>
                        </a:rPr>
                        <a:t>mtejada@houstonisd.org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3414575494"/>
                  </a:ext>
                </a:extLst>
              </a:tr>
              <a:tr h="240142">
                <a:tc>
                  <a:txBody>
                    <a:bodyPr/>
                    <a:lstStyle/>
                    <a:p>
                      <a:pPr marL="0" marR="0">
                        <a:lnSpc>
                          <a:spcPct val="106000"/>
                        </a:lnSpc>
                        <a:spcBef>
                          <a:spcPts val="0"/>
                        </a:spcBef>
                        <a:spcAft>
                          <a:spcPts val="0"/>
                        </a:spcAft>
                      </a:pPr>
                      <a:r>
                        <a:rPr lang="en-US" sz="1100" i="0" dirty="0">
                          <a:solidFill>
                            <a:schemeClr val="tx1"/>
                          </a:solidFill>
                          <a:effectLst/>
                        </a:rPr>
                        <a:t>Angela Tillmon, Sr. Student Information Representative</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rPr>
                        <a:t>713-556-6762 </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9">
                            <a:extLst>
                              <a:ext uri="{A12FA001-AC4F-418D-AE19-62706E023703}">
                                <ahyp:hlinkClr xmlns:ahyp="http://schemas.microsoft.com/office/drawing/2018/hyperlinkcolor" val="tx"/>
                              </a:ext>
                            </a:extLst>
                          </a:hlinkClick>
                        </a:rPr>
                        <a:t>atillmo1@houstonisd.org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3389715814"/>
                  </a:ext>
                </a:extLst>
              </a:tr>
              <a:tr h="240142">
                <a:tc>
                  <a:txBody>
                    <a:bodyPr/>
                    <a:lstStyle/>
                    <a:p>
                      <a:pPr marL="0" marR="0">
                        <a:lnSpc>
                          <a:spcPct val="106000"/>
                        </a:lnSpc>
                        <a:spcBef>
                          <a:spcPts val="0"/>
                        </a:spcBef>
                        <a:spcAft>
                          <a:spcPts val="0"/>
                        </a:spcAft>
                      </a:pPr>
                      <a:r>
                        <a:rPr lang="en-US" sz="1100" i="0" dirty="0">
                          <a:solidFill>
                            <a:schemeClr val="tx1"/>
                          </a:solidFill>
                          <a:effectLst/>
                        </a:rPr>
                        <a:t>Tamika Whitmire, Sr. Student Information Representative</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rPr>
                        <a:t>713-556-6774 </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10">
                            <a:extLst>
                              <a:ext uri="{A12FA001-AC4F-418D-AE19-62706E023703}">
                                <ahyp:hlinkClr xmlns:ahyp="http://schemas.microsoft.com/office/drawing/2018/hyperlinkcolor" val="tx"/>
                              </a:ext>
                            </a:extLst>
                          </a:hlinkClick>
                        </a:rPr>
                        <a:t>twhitmir@houstonisd.org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2608290816"/>
                  </a:ext>
                </a:extLst>
              </a:tr>
              <a:tr h="171175">
                <a:tc>
                  <a:txBody>
                    <a:bodyPr/>
                    <a:lstStyle/>
                    <a:p>
                      <a:pPr marL="0" marR="0">
                        <a:lnSpc>
                          <a:spcPct val="106000"/>
                        </a:lnSpc>
                        <a:spcBef>
                          <a:spcPts val="0"/>
                        </a:spcBef>
                        <a:spcAft>
                          <a:spcPts val="0"/>
                        </a:spcAft>
                      </a:pPr>
                      <a:r>
                        <a:rPr lang="en-US" sz="1100" b="0" i="0" dirty="0">
                          <a:solidFill>
                            <a:schemeClr val="tx1"/>
                          </a:solidFill>
                          <a:effectLst/>
                        </a:rPr>
                        <a:t>Vacancy, Sr. Student Information Representative</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dirty="0">
                          <a:solidFill>
                            <a:schemeClr val="tx1"/>
                          </a:solidFill>
                          <a:effectLst/>
                        </a:rPr>
                        <a:t>713-556-6753</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2843098911"/>
                  </a:ext>
                </a:extLst>
              </a:tr>
              <a:tr h="182099">
                <a:tc>
                  <a:txBody>
                    <a:bodyPr/>
                    <a:lstStyle/>
                    <a:p>
                      <a:pPr marL="0" marR="0">
                        <a:lnSpc>
                          <a:spcPct val="106000"/>
                        </a:lnSpc>
                        <a:spcBef>
                          <a:spcPts val="0"/>
                        </a:spcBef>
                        <a:spcAft>
                          <a:spcPts val="0"/>
                        </a:spcAft>
                      </a:pPr>
                      <a:r>
                        <a:rPr lang="en-US" sz="1100" b="0" i="0" dirty="0">
                          <a:solidFill>
                            <a:schemeClr val="tx1"/>
                          </a:solidFill>
                          <a:effectLst/>
                        </a:rPr>
                        <a:t>Veda Winfree, Sr. Compliance Analyst</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dirty="0">
                          <a:solidFill>
                            <a:schemeClr val="tx1"/>
                          </a:solidFill>
                          <a:effectLst/>
                        </a:rPr>
                        <a:t>713-556-6769 </a:t>
                      </a:r>
                      <a:endParaRPr lang="en-US" sz="11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b="0" i="0" u="sng" dirty="0">
                          <a:solidFill>
                            <a:schemeClr val="tx1"/>
                          </a:solidFill>
                          <a:effectLst/>
                          <a:latin typeface="+mn-lt"/>
                          <a:hlinkClick r:id="rId11">
                            <a:extLst>
                              <a:ext uri="{A12FA001-AC4F-418D-AE19-62706E023703}">
                                <ahyp:hlinkClr xmlns:ahyp="http://schemas.microsoft.com/office/drawing/2018/hyperlinkcolor" val="tx"/>
                              </a:ext>
                            </a:extLst>
                          </a:hlinkClick>
                        </a:rPr>
                        <a:t>vwinfree@houstonisd.org</a:t>
                      </a:r>
                      <a:endParaRPr lang="en-US" sz="1100" b="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2167469831"/>
                  </a:ext>
                </a:extLst>
              </a:tr>
              <a:tr h="240142">
                <a:tc>
                  <a:txBody>
                    <a:bodyPr/>
                    <a:lstStyle/>
                    <a:p>
                      <a:pPr marL="0" marR="0">
                        <a:lnSpc>
                          <a:spcPct val="106000"/>
                        </a:lnSpc>
                        <a:spcBef>
                          <a:spcPts val="0"/>
                        </a:spcBef>
                        <a:spcAft>
                          <a:spcPts val="0"/>
                        </a:spcAft>
                      </a:pPr>
                      <a:r>
                        <a:rPr lang="en-US" sz="1100" i="0" dirty="0">
                          <a:solidFill>
                            <a:schemeClr val="tx1"/>
                          </a:solidFill>
                          <a:effectLst/>
                        </a:rPr>
                        <a:t>Mildred Evans, Sr. Student Information Representative</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rPr>
                        <a:t>713-556-8813 </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12">
                            <a:extLst>
                              <a:ext uri="{A12FA001-AC4F-418D-AE19-62706E023703}">
                                <ahyp:hlinkClr xmlns:ahyp="http://schemas.microsoft.com/office/drawing/2018/hyperlinkcolor" val="tx"/>
                              </a:ext>
                            </a:extLst>
                          </a:hlinkClick>
                        </a:rPr>
                        <a:t>mevans7@houstonisd.org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3165988837"/>
                  </a:ext>
                </a:extLst>
              </a:tr>
              <a:tr h="240142">
                <a:tc>
                  <a:txBody>
                    <a:bodyPr/>
                    <a:lstStyle/>
                    <a:p>
                      <a:pPr marL="0" marR="0">
                        <a:lnSpc>
                          <a:spcPct val="106000"/>
                        </a:lnSpc>
                        <a:spcBef>
                          <a:spcPts val="0"/>
                        </a:spcBef>
                        <a:spcAft>
                          <a:spcPts val="0"/>
                        </a:spcAft>
                      </a:pPr>
                      <a:r>
                        <a:rPr lang="en-US" sz="1100" i="0" dirty="0">
                          <a:solidFill>
                            <a:schemeClr val="tx1"/>
                          </a:solidFill>
                          <a:effectLst/>
                        </a:rPr>
                        <a:t>Felicia Freeman, Sr. Student Information Representative</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rPr>
                        <a:t>713-556-6757 </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13">
                            <a:extLst>
                              <a:ext uri="{A12FA001-AC4F-418D-AE19-62706E023703}">
                                <ahyp:hlinkClr xmlns:ahyp="http://schemas.microsoft.com/office/drawing/2018/hyperlinkcolor" val="tx"/>
                              </a:ext>
                            </a:extLst>
                          </a:hlinkClick>
                        </a:rPr>
                        <a:t>ffreeman@houstonisd.org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2812723284"/>
                  </a:ext>
                </a:extLst>
              </a:tr>
              <a:tr h="206148">
                <a:tc>
                  <a:txBody>
                    <a:bodyPr/>
                    <a:lstStyle/>
                    <a:p>
                      <a:pPr marL="0" marR="0">
                        <a:lnSpc>
                          <a:spcPct val="100000"/>
                        </a:lnSpc>
                        <a:spcBef>
                          <a:spcPts val="0"/>
                        </a:spcBef>
                        <a:spcAft>
                          <a:spcPts val="0"/>
                        </a:spcAft>
                      </a:pPr>
                      <a:r>
                        <a:rPr lang="en-US" sz="1100" i="0" dirty="0">
                          <a:solidFill>
                            <a:schemeClr val="tx1"/>
                          </a:solidFill>
                          <a:effectLst/>
                        </a:rPr>
                        <a:t>Rosemary Fuentes, Sr. Student Information Representative</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rPr>
                        <a:t>713-556-6765 </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14">
                            <a:extLst>
                              <a:ext uri="{A12FA001-AC4F-418D-AE19-62706E023703}">
                                <ahyp:hlinkClr xmlns:ahyp="http://schemas.microsoft.com/office/drawing/2018/hyperlinkcolor" val="tx"/>
                              </a:ext>
                            </a:extLst>
                          </a:hlinkClick>
                        </a:rPr>
                        <a:t>rfuentes@houstonisd.org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786934471"/>
                  </a:ext>
                </a:extLst>
              </a:tr>
              <a:tr h="343620">
                <a:tc>
                  <a:txBody>
                    <a:bodyPr/>
                    <a:lstStyle/>
                    <a:p>
                      <a:pPr marL="0" marR="0">
                        <a:lnSpc>
                          <a:spcPct val="100000"/>
                        </a:lnSpc>
                        <a:spcBef>
                          <a:spcPts val="0"/>
                        </a:spcBef>
                        <a:spcAft>
                          <a:spcPts val="0"/>
                        </a:spcAft>
                      </a:pPr>
                      <a:r>
                        <a:rPr lang="en-US" sz="1100" i="0" dirty="0">
                          <a:solidFill>
                            <a:schemeClr val="tx1"/>
                          </a:solidFill>
                          <a:effectLst/>
                        </a:rPr>
                        <a:t>Rachel </a:t>
                      </a:r>
                      <a:r>
                        <a:rPr lang="en-US" sz="1100" b="1" i="0" kern="1200" dirty="0">
                          <a:solidFill>
                            <a:schemeClr val="tx1"/>
                          </a:solidFill>
                          <a:effectLst/>
                        </a:rPr>
                        <a:t>Betancourt</a:t>
                      </a:r>
                      <a:r>
                        <a:rPr lang="en-US" sz="1100" i="0" dirty="0">
                          <a:solidFill>
                            <a:schemeClr val="tx1"/>
                          </a:solidFill>
                          <a:effectLst/>
                        </a:rPr>
                        <a:t>, Sr. Student Information Representative</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dirty="0">
                          <a:solidFill>
                            <a:schemeClr val="tx1"/>
                          </a:solidFill>
                          <a:effectLst/>
                        </a:rPr>
                        <a:t>713-556-6753</a:t>
                      </a:r>
                      <a:endParaRPr lang="en-US"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2739" marR="52739" marT="0" marB="0"/>
                </a:tc>
                <a:tc>
                  <a:txBody>
                    <a:bodyPr/>
                    <a:lstStyle/>
                    <a:p>
                      <a:pPr marL="0" marR="0">
                        <a:lnSpc>
                          <a:spcPct val="106000"/>
                        </a:lnSpc>
                        <a:spcBef>
                          <a:spcPts val="0"/>
                        </a:spcBef>
                        <a:spcAft>
                          <a:spcPts val="0"/>
                        </a:spcAft>
                      </a:pPr>
                      <a:r>
                        <a:rPr lang="en-US" sz="1100" i="0" u="sng" dirty="0">
                          <a:solidFill>
                            <a:schemeClr val="tx1"/>
                          </a:solidFill>
                          <a:effectLst/>
                          <a:latin typeface="+mn-lt"/>
                          <a:hlinkClick r:id="rId15">
                            <a:extLst>
                              <a:ext uri="{A12FA001-AC4F-418D-AE19-62706E023703}">
                                <ahyp:hlinkClr xmlns:ahyp="http://schemas.microsoft.com/office/drawing/2018/hyperlinkcolor" val="tx"/>
                              </a:ext>
                            </a:extLst>
                          </a:hlinkClick>
                        </a:rPr>
                        <a:t>Rbentac2@houstonisd.org</a:t>
                      </a:r>
                      <a:r>
                        <a:rPr lang="en-US" sz="1100" i="0" dirty="0">
                          <a:solidFill>
                            <a:schemeClr val="tx1"/>
                          </a:solidFill>
                          <a:effectLst/>
                          <a:latin typeface="+mn-lt"/>
                        </a:rPr>
                        <a:t> </a:t>
                      </a:r>
                      <a:endParaRPr lang="en-US" sz="1100" i="0" dirty="0">
                        <a:solidFill>
                          <a:schemeClr val="tx1"/>
                        </a:solidFill>
                        <a:effectLst/>
                        <a:latin typeface="+mn-lt"/>
                        <a:ea typeface="Calibri" panose="020F0502020204030204" pitchFamily="34" charset="0"/>
                        <a:cs typeface="Calibri" panose="020F0502020204030204" pitchFamily="34" charset="0"/>
                      </a:endParaRPr>
                    </a:p>
                  </a:txBody>
                  <a:tcPr marL="52739" marR="52739" marT="0" marB="0"/>
                </a:tc>
                <a:extLst>
                  <a:ext uri="{0D108BD9-81ED-4DB2-BD59-A6C34878D82A}">
                    <a16:rowId xmlns:a16="http://schemas.microsoft.com/office/drawing/2014/main" val="527531348"/>
                  </a:ext>
                </a:extLst>
              </a:tr>
            </a:tbl>
          </a:graphicData>
        </a:graphic>
      </p:graphicFrame>
    </p:spTree>
    <p:extLst>
      <p:ext uri="{BB962C8B-B14F-4D97-AF65-F5344CB8AC3E}">
        <p14:creationId xmlns:p14="http://schemas.microsoft.com/office/powerpoint/2010/main" val="3656522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FD52C1F8-3BA5-F24E-8618-E52498D87186}" type="slidenum">
              <a:rPr lang="en-US" smtClean="0"/>
              <a:t>33</a:t>
            </a:fld>
            <a:endParaRPr lang="en-US" dirty="0"/>
          </a:p>
        </p:txBody>
      </p:sp>
    </p:spTree>
    <p:extLst>
      <p:ext uri="{BB962C8B-B14F-4D97-AF65-F5344CB8AC3E}">
        <p14:creationId xmlns:p14="http://schemas.microsoft.com/office/powerpoint/2010/main" val="2405664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81200" y="883002"/>
            <a:ext cx="7772400" cy="3390235"/>
          </a:xfrm>
        </p:spPr>
        <p:txBody>
          <a:bodyPr anchor="ctr"/>
          <a:lstStyle/>
          <a:p>
            <a:pPr algn="ctr"/>
            <a:r>
              <a:rPr lang="en-US" dirty="0"/>
              <a:t>Thank you!</a:t>
            </a:r>
            <a:br>
              <a:rPr lang="en-US" dirty="0"/>
            </a:br>
            <a:br>
              <a:rPr lang="en-US" dirty="0"/>
            </a:br>
            <a:endParaRPr lang="en-US" dirty="0"/>
          </a:p>
        </p:txBody>
      </p:sp>
      <p:sp>
        <p:nvSpPr>
          <p:cNvPr id="7" name="Text Placeholder 20"/>
          <p:cNvSpPr txBox="1">
            <a:spLocks/>
          </p:cNvSpPr>
          <p:nvPr/>
        </p:nvSpPr>
        <p:spPr>
          <a:xfrm>
            <a:off x="864066" y="3017023"/>
            <a:ext cx="6609042" cy="2512426"/>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solidFill>
                <a:schemeClr val="bg1"/>
              </a:solidFill>
            </a:endParaRPr>
          </a:p>
        </p:txBody>
      </p:sp>
    </p:spTree>
    <p:extLst>
      <p:ext uri="{BB962C8B-B14F-4D97-AF65-F5344CB8AC3E}">
        <p14:creationId xmlns:p14="http://schemas.microsoft.com/office/powerpoint/2010/main" val="346393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532172DC-D1EF-4BAC-B54D-73A004351C55}"/>
              </a:ext>
            </a:extLst>
          </p:cNvPr>
          <p:cNvSpPr>
            <a:spLocks noGrp="1"/>
          </p:cNvSpPr>
          <p:nvPr>
            <p:ph type="title"/>
          </p:nvPr>
        </p:nvSpPr>
        <p:spPr>
          <a:xfrm>
            <a:off x="609600" y="274638"/>
            <a:ext cx="10972800" cy="1143000"/>
          </a:xfrm>
        </p:spPr>
        <p:txBody>
          <a:bodyPr>
            <a:normAutofit/>
          </a:bodyPr>
          <a:lstStyle/>
          <a:p>
            <a:r>
              <a:rPr lang="en-US" sz="4000" dirty="0"/>
              <a:t>Grading Process – Progress Reports</a:t>
            </a:r>
          </a:p>
        </p:txBody>
      </p:sp>
      <p:sp>
        <p:nvSpPr>
          <p:cNvPr id="5" name="Rectangle 2">
            <a:extLst>
              <a:ext uri="{FF2B5EF4-FFF2-40B4-BE49-F238E27FC236}">
                <a16:creationId xmlns:a16="http://schemas.microsoft.com/office/drawing/2014/main" id="{4FD03055-34D4-4D58-A154-6BB1DB2F23A3}"/>
              </a:ext>
            </a:extLst>
          </p:cNvPr>
          <p:cNvSpPr>
            <a:spLocks noChangeArrowheads="1"/>
          </p:cNvSpPr>
          <p:nvPr/>
        </p:nvSpPr>
        <p:spPr bwMode="auto">
          <a:xfrm>
            <a:off x="609600" y="1417638"/>
            <a:ext cx="10972800" cy="23828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85000" lnSpcReduction="20000"/>
          </a:bodyPr>
          <a:lstStyle/>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a:lnSpc>
                <a:spcPct val="107000"/>
              </a:lnSpc>
            </a:pPr>
            <a:r>
              <a:rPr kumimoji="0" lang="en-US" altLang="en-US" sz="2800" b="0" i="0" u="none" strike="noStrike" cap="none" normalizeH="0" baseline="0" dirty="0">
                <a:ln>
                  <a:noFill/>
                </a:ln>
                <a:effectLst/>
              </a:rPr>
              <a:t>The Grade Coordinator / SIR / HS Registrar / Dean will work with Counselors and run one of the following reports  </a:t>
            </a:r>
            <a:r>
              <a:rPr kumimoji="0" lang="en-US" altLang="en-US" sz="2800" b="1" i="0" u="none" strike="noStrike" cap="none" normalizeH="0" baseline="0" dirty="0">
                <a:ln>
                  <a:noFill/>
                </a:ln>
                <a:effectLst/>
              </a:rPr>
              <a:t>2 weeks prior to end of grading cycle:  </a:t>
            </a:r>
          </a:p>
          <a:p>
            <a:pPr marL="0" marR="0">
              <a:lnSpc>
                <a:spcPct val="107000"/>
              </a:lnSpc>
              <a:spcBef>
                <a:spcPts val="0"/>
              </a:spcBef>
              <a:spcAft>
                <a:spcPts val="0"/>
              </a:spcAft>
            </a:pPr>
            <a:endParaRPr kumimoji="0" lang="en-US" altLang="en-US" sz="2800" b="1" i="0" u="none" strike="noStrike" cap="none" normalizeH="0" baseline="0" dirty="0">
              <a:ln>
                <a:noFill/>
              </a:ln>
              <a:effectLst/>
            </a:endParaRPr>
          </a:p>
          <a:p>
            <a:pPr marL="457200" marR="0" indent="-457200">
              <a:lnSpc>
                <a:spcPct val="107000"/>
              </a:lnSpc>
              <a:spcBef>
                <a:spcPts val="0"/>
              </a:spcBef>
              <a:spcAft>
                <a:spcPts val="0"/>
              </a:spcAft>
              <a:buFont typeface="Arial" panose="020B0604020202020204" pitchFamily="34" charset="0"/>
              <a:buChar char="•"/>
            </a:pPr>
            <a:r>
              <a:rPr kumimoji="0" lang="en-US" altLang="en-US" sz="2800" b="1" i="0" u="none" strike="noStrike" cap="none" normalizeH="0" baseline="0" dirty="0">
                <a:ln>
                  <a:noFill/>
                </a:ln>
                <a:effectLst/>
              </a:rPr>
              <a:t>Students Non-Schedule Period </a:t>
            </a:r>
            <a:r>
              <a:rPr kumimoji="0" lang="en-US" altLang="en-US" sz="2800" b="0" i="0" u="none" strike="noStrike" cap="none" normalizeH="0" baseline="0" dirty="0">
                <a:ln>
                  <a:noFill/>
                </a:ln>
                <a:effectLst/>
              </a:rPr>
              <a:t>(Secondary schools)</a:t>
            </a:r>
          </a:p>
          <a:p>
            <a:pPr marL="457200" marR="0" indent="-457200">
              <a:lnSpc>
                <a:spcPct val="107000"/>
              </a:lnSpc>
              <a:spcBef>
                <a:spcPts val="0"/>
              </a:spcBef>
              <a:spcAft>
                <a:spcPts val="0"/>
              </a:spcAft>
              <a:buFont typeface="Arial" panose="020B0604020202020204" pitchFamily="34" charset="0"/>
              <a:buChar char="•"/>
            </a:pPr>
            <a:r>
              <a:rPr kumimoji="0" lang="en-US" altLang="en-US" sz="2800" b="1" i="0" u="none" strike="noStrike" cap="none" normalizeH="0" baseline="0" dirty="0">
                <a:ln>
                  <a:noFill/>
                </a:ln>
                <a:effectLst/>
              </a:rPr>
              <a:t>Students Not Enrolled in a Course </a:t>
            </a:r>
            <a:r>
              <a:rPr kumimoji="0" lang="en-US" altLang="en-US" sz="2800" b="0" i="0" u="none" strike="noStrike" cap="none" normalizeH="0" baseline="0" dirty="0">
                <a:ln>
                  <a:noFill/>
                </a:ln>
                <a:effectLst/>
              </a:rPr>
              <a:t>(Elementary schools)</a:t>
            </a:r>
          </a:p>
          <a:p>
            <a:pPr marL="0" marR="0" lvl="0" indent="0" defTabSz="457200" fontAlgn="base">
              <a:lnSpc>
                <a:spcPct val="90000"/>
              </a:lnSpc>
              <a:spcBef>
                <a:spcPct val="20000"/>
              </a:spcBef>
              <a:spcAft>
                <a:spcPct val="0"/>
              </a:spcAft>
              <a:buClrTx/>
              <a:buSzTx/>
              <a:tabLst/>
            </a:pPr>
            <a:endParaRPr kumimoji="0" lang="en-US" altLang="en-US" sz="2800" b="1"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tabLst/>
            </a:pPr>
            <a:endParaRPr lang="en-US" altLang="en-US" sz="2800" b="1" dirty="0">
              <a:solidFill>
                <a:schemeClr val="tx1">
                  <a:lumMod val="65000"/>
                  <a:lumOff val="35000"/>
                </a:schemeClr>
              </a:solidFill>
            </a:endParaRPr>
          </a:p>
          <a:p>
            <a:pPr marL="0" marR="0" lvl="0" indent="0" defTabSz="457200" fontAlgn="base">
              <a:lnSpc>
                <a:spcPct val="90000"/>
              </a:lnSpc>
              <a:spcBef>
                <a:spcPct val="20000"/>
              </a:spcBef>
              <a:spcAft>
                <a:spcPct val="0"/>
              </a:spcAft>
              <a:buClrTx/>
              <a:buSzTx/>
              <a:tabLst/>
            </a:pPr>
            <a:endParaRPr kumimoji="0" lang="en-US" altLang="en-US" sz="2800" b="1"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p:txBody>
      </p:sp>
      <p:sp>
        <p:nvSpPr>
          <p:cNvPr id="4" name="Slide Number Placeholder 3">
            <a:extLst>
              <a:ext uri="{FF2B5EF4-FFF2-40B4-BE49-F238E27FC236}">
                <a16:creationId xmlns:a16="http://schemas.microsoft.com/office/drawing/2014/main" id="{5EFA0AB3-C8CA-4B5A-86B7-0F66DA78BB3C}"/>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FD52C1F8-3BA5-F24E-8618-E52498D87186}" type="slidenum">
              <a:rPr lang="en-US" smtClean="0"/>
              <a:pPr>
                <a:spcAft>
                  <a:spcPts val="600"/>
                </a:spcAft>
              </a:pPr>
              <a:t>4</a:t>
            </a:fld>
            <a:endParaRPr lang="en-US" dirty="0"/>
          </a:p>
        </p:txBody>
      </p:sp>
    </p:spTree>
    <p:extLst>
      <p:ext uri="{BB962C8B-B14F-4D97-AF65-F5344CB8AC3E}">
        <p14:creationId xmlns:p14="http://schemas.microsoft.com/office/powerpoint/2010/main" val="375809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532172DC-D1EF-4BAC-B54D-73A004351C55}"/>
              </a:ext>
            </a:extLst>
          </p:cNvPr>
          <p:cNvSpPr>
            <a:spLocks noGrp="1"/>
          </p:cNvSpPr>
          <p:nvPr>
            <p:ph type="title"/>
          </p:nvPr>
        </p:nvSpPr>
        <p:spPr>
          <a:xfrm>
            <a:off x="550877" y="136524"/>
            <a:ext cx="10972800" cy="1143000"/>
          </a:xfrm>
        </p:spPr>
        <p:txBody>
          <a:bodyPr>
            <a:normAutofit fontScale="90000"/>
          </a:bodyPr>
          <a:lstStyle/>
          <a:p>
            <a:r>
              <a:rPr lang="en-US" dirty="0"/>
              <a:t>Grading Process – Reports </a:t>
            </a:r>
            <a:br>
              <a:rPr lang="en-US" dirty="0"/>
            </a:br>
            <a:r>
              <a:rPr lang="en-US" sz="2700" dirty="0"/>
              <a:t>Reports to run before permanently storing grades</a:t>
            </a:r>
          </a:p>
        </p:txBody>
      </p:sp>
      <p:sp>
        <p:nvSpPr>
          <p:cNvPr id="5" name="Rectangle 2">
            <a:extLst>
              <a:ext uri="{FF2B5EF4-FFF2-40B4-BE49-F238E27FC236}">
                <a16:creationId xmlns:a16="http://schemas.microsoft.com/office/drawing/2014/main" id="{4FD03055-34D4-4D58-A154-6BB1DB2F23A3}"/>
              </a:ext>
            </a:extLst>
          </p:cNvPr>
          <p:cNvSpPr>
            <a:spLocks noChangeArrowheads="1"/>
          </p:cNvSpPr>
          <p:nvPr/>
        </p:nvSpPr>
        <p:spPr bwMode="auto">
          <a:xfrm>
            <a:off x="689760" y="1721789"/>
            <a:ext cx="7623730" cy="40833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Students-Non-Scheduled Periods Report</a:t>
            </a:r>
          </a:p>
          <a:p>
            <a:pPr eaLnBrk="0" fontAlgn="base" hangingPunct="0">
              <a:spcBef>
                <a:spcPts val="600"/>
              </a:spcBef>
              <a:spcAft>
                <a:spcPct val="0"/>
              </a:spcAft>
            </a:pPr>
            <a:r>
              <a:rPr kumimoji="0" lang="en-US" altLang="en-US" sz="1800" b="1" i="0" u="none" strike="noStrike" cap="none" normalizeH="0" baseline="0" dirty="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Secondary Campuses Only</a:t>
            </a:r>
            <a:endParaRPr kumimoji="0" lang="en-US" altLang="en-US" sz="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Narrow" panose="020B0606020202030204" pitchFamily="34" charset="0"/>
              <a:cs typeface="Times New Roman" panose="02020603050405020304" pitchFamily="18" charset="0"/>
            </a:endParaRPr>
          </a:p>
          <a:p>
            <a:pPr marL="344488" marR="0" lvl="0" indent="-344488" algn="l" defTabSz="914400" rtl="0" eaLnBrk="0" fontAlgn="base" latinLnBrk="0" hangingPunct="0">
              <a:lnSpc>
                <a:spcPct val="150000"/>
              </a:lnSpc>
              <a:spcBef>
                <a:spcPct val="0"/>
              </a:spcBef>
              <a:spcAft>
                <a:spcPct val="0"/>
              </a:spcAft>
              <a:buClrTx/>
              <a:buSzTx/>
              <a:buFont typeface="+mj-lt"/>
              <a:buAutoNum type="arabicPeriod"/>
              <a:tabLst/>
            </a:pPr>
            <a:r>
              <a:rPr lang="en-US" dirty="0">
                <a:effectLst/>
                <a:ea typeface="Calibri" panose="020F0502020204030204" pitchFamily="34" charset="0"/>
                <a:cs typeface="Calibri" panose="020F0502020204030204" pitchFamily="34" charset="0"/>
              </a:rPr>
              <a:t>HISD Connect home page.</a:t>
            </a:r>
          </a:p>
          <a:p>
            <a:pPr marL="344488" marR="0" lvl="0" indent="-344488" algn="l" defTabSz="914400" rtl="0" eaLnBrk="0" fontAlgn="base" latinLnBrk="0" hangingPunct="0">
              <a:lnSpc>
                <a:spcPct val="150000"/>
              </a:lnSpc>
              <a:spcBef>
                <a:spcPct val="0"/>
              </a:spcBef>
              <a:spcAft>
                <a:spcPct val="0"/>
              </a:spcAft>
              <a:buClrTx/>
              <a:buSzTx/>
              <a:buFont typeface="+mj-lt"/>
              <a:buAutoNum type="arabicPeriod"/>
              <a:tabLst/>
            </a:pPr>
            <a:r>
              <a:rPr lang="en-US" altLang="en-US" dirty="0">
                <a:cs typeface="Calibri" panose="020F0502020204030204" pitchFamily="34" charset="0"/>
              </a:rPr>
              <a:t>Select </a:t>
            </a:r>
            <a:r>
              <a:rPr lang="en-US" altLang="en-US" b="1" dirty="0">
                <a:cs typeface="Calibri" panose="020F0502020204030204" pitchFamily="34" charset="0"/>
              </a:rPr>
              <a:t>District Reports </a:t>
            </a:r>
            <a:r>
              <a:rPr lang="en-US" altLang="en-US" dirty="0">
                <a:cs typeface="Calibri" panose="020F0502020204030204" pitchFamily="34" charset="0"/>
              </a:rPr>
              <a:t>from the </a:t>
            </a:r>
            <a:r>
              <a:rPr lang="en-US" altLang="en-US" b="1" dirty="0">
                <a:cs typeface="Calibri" panose="020F0502020204030204" pitchFamily="34" charset="0"/>
              </a:rPr>
              <a:t>Reports</a:t>
            </a:r>
            <a:r>
              <a:rPr lang="en-US" altLang="en-US" dirty="0">
                <a:cs typeface="Calibri" panose="020F0502020204030204" pitchFamily="34" charset="0"/>
              </a:rPr>
              <a:t> menu.</a:t>
            </a:r>
          </a:p>
          <a:p>
            <a:pPr marL="344488" indent="-344488" eaLnBrk="0" fontAlgn="base" hangingPunct="0">
              <a:lnSpc>
                <a:spcPct val="150000"/>
              </a:lnSpc>
              <a:spcBef>
                <a:spcPct val="0"/>
              </a:spcBef>
              <a:spcAft>
                <a:spcPct val="0"/>
              </a:spcAft>
              <a:buFont typeface="+mj-lt"/>
              <a:buAutoNum type="arabicPeriod"/>
            </a:pPr>
            <a:r>
              <a:rPr lang="en-US" dirty="0">
                <a:effectLst/>
                <a:ea typeface="Calibri" panose="020F0502020204030204" pitchFamily="34" charset="0"/>
                <a:cs typeface="Calibri" panose="020F0502020204030204" pitchFamily="34" charset="0"/>
              </a:rPr>
              <a:t>Scroll down to </a:t>
            </a:r>
            <a:r>
              <a:rPr lang="en-US" b="1" dirty="0">
                <a:effectLst/>
                <a:ea typeface="Calibri" panose="020F0502020204030204" pitchFamily="34" charset="0"/>
                <a:cs typeface="Calibri" panose="020F0502020204030204" pitchFamily="34" charset="0"/>
              </a:rPr>
              <a:t>Scheduling</a:t>
            </a:r>
            <a:r>
              <a:rPr lang="en-US" b="1" dirty="0">
                <a:ea typeface="Calibri" panose="020F0502020204030204" pitchFamily="34" charset="0"/>
                <a:cs typeface="Calibri" panose="020F0502020204030204" pitchFamily="34" charset="0"/>
              </a:rPr>
              <a:t>.</a:t>
            </a:r>
          </a:p>
          <a:p>
            <a:pPr marL="344488" indent="-344488" eaLnBrk="0" fontAlgn="base" hangingPunct="0">
              <a:lnSpc>
                <a:spcPct val="150000"/>
              </a:lnSpc>
              <a:spcBef>
                <a:spcPct val="0"/>
              </a:spcBef>
              <a:spcAft>
                <a:spcPct val="0"/>
              </a:spcAft>
              <a:buFont typeface="+mj-lt"/>
              <a:buAutoNum type="arabicPeriod"/>
            </a:pPr>
            <a:r>
              <a:rPr lang="en-US" dirty="0">
                <a:ea typeface="Calibri" panose="020F0502020204030204" pitchFamily="34" charset="0"/>
                <a:cs typeface="Calibri" panose="020F0502020204030204" pitchFamily="34" charset="0"/>
              </a:rPr>
              <a:t>S</a:t>
            </a:r>
            <a:r>
              <a:rPr lang="en-US" dirty="0">
                <a:effectLst/>
                <a:ea typeface="Calibri" panose="020F0502020204030204" pitchFamily="34" charset="0"/>
                <a:cs typeface="Calibri" panose="020F0502020204030204" pitchFamily="34" charset="0"/>
              </a:rPr>
              <a:t>elect the </a:t>
            </a:r>
            <a:r>
              <a:rPr lang="en-US" b="1" dirty="0">
                <a:effectLst/>
                <a:ea typeface="Calibri" panose="020F0502020204030204" pitchFamily="34" charset="0"/>
                <a:cs typeface="Calibri" panose="020F0502020204030204" pitchFamily="34" charset="0"/>
              </a:rPr>
              <a:t>Students-Non-Scheduled Periods </a:t>
            </a:r>
            <a:r>
              <a:rPr lang="en-US" dirty="0">
                <a:effectLst/>
                <a:ea typeface="Calibri" panose="020F0502020204030204" pitchFamily="34" charset="0"/>
                <a:cs typeface="Calibri" panose="020F0502020204030204" pitchFamily="34" charset="0"/>
              </a:rPr>
              <a:t>report.</a:t>
            </a:r>
            <a:endParaRPr lang="en-US" dirty="0">
              <a:ea typeface="Calibri" panose="020F0502020204030204" pitchFamily="34" charset="0"/>
              <a:cs typeface="Calibri" panose="020F0502020204030204" pitchFamily="34" charset="0"/>
            </a:endParaRPr>
          </a:p>
          <a:p>
            <a:pPr marL="344488" indent="-344488" eaLnBrk="0" fontAlgn="base" hangingPunct="0">
              <a:lnSpc>
                <a:spcPct val="150000"/>
              </a:lnSpc>
              <a:spcBef>
                <a:spcPct val="0"/>
              </a:spcBef>
              <a:spcAft>
                <a:spcPct val="0"/>
              </a:spcAft>
              <a:buFont typeface="+mj-lt"/>
              <a:buAutoNum type="arabicPeriod"/>
            </a:pPr>
            <a:r>
              <a:rPr lang="en-US" dirty="0">
                <a:effectLst/>
                <a:ea typeface="Calibri" panose="020F0502020204030204" pitchFamily="34" charset="0"/>
                <a:cs typeface="Calibri" panose="020F0502020204030204" pitchFamily="34" charset="0"/>
              </a:rPr>
              <a:t>Use the filters to find students with no classes scheduled.  Once you run the report you can Export to a CSV File.   </a:t>
            </a:r>
          </a:p>
          <a:p>
            <a:pPr eaLnBrk="0" fontAlgn="base" hangingPunct="0">
              <a:lnSpc>
                <a:spcPct val="150000"/>
              </a:lnSpc>
              <a:spcBef>
                <a:spcPct val="0"/>
              </a:spcBef>
              <a:spcAft>
                <a:spcPct val="0"/>
              </a:spcAft>
            </a:pPr>
            <a:endParaRPr kumimoji="0" lang="en-US" altLang="en-US" sz="16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eaLnBrk="0" fontAlgn="base" hangingPunct="0">
              <a:lnSpc>
                <a:spcPct val="150000"/>
              </a:lnSpc>
              <a:spcBef>
                <a:spcPct val="0"/>
              </a:spcBef>
              <a:spcAft>
                <a:spcPct val="0"/>
              </a:spcAft>
            </a:pPr>
            <a:r>
              <a:rPr kumimoji="0" lang="en-US" altLang="en-US" sz="16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See </a:t>
            </a:r>
            <a:r>
              <a:rPr kumimoji="0" lang="en-US" altLang="en-US" sz="1600" b="1"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Grading Process Manual</a:t>
            </a:r>
            <a:r>
              <a:rPr kumimoji="0" lang="en-US" altLang="en-US" sz="160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16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for step-by-step instructions.</a:t>
            </a:r>
          </a:p>
          <a:p>
            <a:pPr eaLnBrk="0" fontAlgn="base" hangingPunct="0">
              <a:lnSpc>
                <a:spcPct val="150000"/>
              </a:lnSpc>
              <a:spcBef>
                <a:spcPct val="0"/>
              </a:spcBef>
              <a:spcAft>
                <a:spcPct val="0"/>
              </a:spcAft>
            </a:pPr>
            <a:endParaRPr lang="en-US" sz="2100" dirty="0">
              <a:ea typeface="Calibri" panose="020F0502020204030204" pitchFamily="34" charset="0"/>
              <a:cs typeface="Calibri" panose="020F0502020204030204" pitchFamily="34" charset="0"/>
            </a:endParaRPr>
          </a:p>
          <a:p>
            <a:pPr marL="344488" indent="-344488" eaLnBrk="0" fontAlgn="base" hangingPunct="0">
              <a:lnSpc>
                <a:spcPct val="150000"/>
              </a:lnSpc>
              <a:spcBef>
                <a:spcPct val="0"/>
              </a:spcBef>
              <a:spcAft>
                <a:spcPct val="0"/>
              </a:spcAft>
              <a:buFont typeface="+mj-lt"/>
              <a:buAutoNum type="arabicPeriod"/>
            </a:pPr>
            <a:endParaRPr lang="en-US" sz="2100" dirty="0">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457200" fontAlgn="base">
              <a:lnSpc>
                <a:spcPct val="90000"/>
              </a:lnSpc>
              <a:spcBef>
                <a:spcPct val="20000"/>
              </a:spcBef>
              <a:spcAft>
                <a:spcPct val="0"/>
              </a:spcAft>
              <a:buClrTx/>
              <a:buSzTx/>
              <a:tabLst/>
            </a:pPr>
            <a:endParaRPr lang="en-US" altLang="en-US" sz="2800" b="1" dirty="0">
              <a:solidFill>
                <a:schemeClr val="tx1">
                  <a:lumMod val="65000"/>
                  <a:lumOff val="35000"/>
                </a:schemeClr>
              </a:solidFill>
            </a:endParaRPr>
          </a:p>
          <a:p>
            <a:pPr marL="0" marR="0" lvl="0" indent="0" defTabSz="457200" fontAlgn="base">
              <a:lnSpc>
                <a:spcPct val="90000"/>
              </a:lnSpc>
              <a:spcBef>
                <a:spcPct val="20000"/>
              </a:spcBef>
              <a:spcAft>
                <a:spcPct val="0"/>
              </a:spcAft>
              <a:buClrTx/>
              <a:buSzTx/>
              <a:tabLst/>
            </a:pPr>
            <a:endParaRPr kumimoji="0" lang="en-US" altLang="en-US" sz="2800" b="1"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p:txBody>
      </p:sp>
      <p:sp>
        <p:nvSpPr>
          <p:cNvPr id="4" name="Slide Number Placeholder 3">
            <a:extLst>
              <a:ext uri="{FF2B5EF4-FFF2-40B4-BE49-F238E27FC236}">
                <a16:creationId xmlns:a16="http://schemas.microsoft.com/office/drawing/2014/main" id="{5EFA0AB3-C8CA-4B5A-86B7-0F66DA78BB3C}"/>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FD52C1F8-3BA5-F24E-8618-E52498D87186}" type="slidenum">
              <a:rPr lang="en-US" smtClean="0"/>
              <a:pPr>
                <a:spcAft>
                  <a:spcPts val="600"/>
                </a:spcAft>
              </a:pPr>
              <a:t>5</a:t>
            </a:fld>
            <a:endParaRPr lang="en-US" dirty="0"/>
          </a:p>
        </p:txBody>
      </p:sp>
    </p:spTree>
    <p:extLst>
      <p:ext uri="{BB962C8B-B14F-4D97-AF65-F5344CB8AC3E}">
        <p14:creationId xmlns:p14="http://schemas.microsoft.com/office/powerpoint/2010/main" val="265604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532172DC-D1EF-4BAC-B54D-73A004351C55}"/>
              </a:ext>
            </a:extLst>
          </p:cNvPr>
          <p:cNvSpPr>
            <a:spLocks noGrp="1"/>
          </p:cNvSpPr>
          <p:nvPr>
            <p:ph type="title"/>
          </p:nvPr>
        </p:nvSpPr>
        <p:spPr>
          <a:xfrm>
            <a:off x="609600" y="274638"/>
            <a:ext cx="10972800" cy="1143000"/>
          </a:xfrm>
        </p:spPr>
        <p:txBody>
          <a:bodyPr>
            <a:normAutofit fontScale="90000"/>
          </a:bodyPr>
          <a:lstStyle/>
          <a:p>
            <a:r>
              <a:rPr lang="en-US" dirty="0"/>
              <a:t>Grading Process – Reports </a:t>
            </a:r>
            <a:br>
              <a:rPr lang="en-US" dirty="0"/>
            </a:br>
            <a:r>
              <a:rPr lang="en-US" sz="2700" dirty="0"/>
              <a:t>Reports to run before permanently storing grades</a:t>
            </a:r>
          </a:p>
        </p:txBody>
      </p:sp>
      <p:sp>
        <p:nvSpPr>
          <p:cNvPr id="5" name="Rectangle 2">
            <a:extLst>
              <a:ext uri="{FF2B5EF4-FFF2-40B4-BE49-F238E27FC236}">
                <a16:creationId xmlns:a16="http://schemas.microsoft.com/office/drawing/2014/main" id="{4FD03055-34D4-4D58-A154-6BB1DB2F23A3}"/>
              </a:ext>
            </a:extLst>
          </p:cNvPr>
          <p:cNvSpPr>
            <a:spLocks noChangeArrowheads="1"/>
          </p:cNvSpPr>
          <p:nvPr/>
        </p:nvSpPr>
        <p:spPr bwMode="auto">
          <a:xfrm>
            <a:off x="668323" y="1702964"/>
            <a:ext cx="10972800" cy="41054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L="0" marR="0">
              <a:lnSpc>
                <a:spcPct val="107000"/>
              </a:lnSpc>
              <a:spcBef>
                <a:spcPts val="0"/>
              </a:spcBef>
              <a:spcAft>
                <a:spcPts val="800"/>
              </a:spcAft>
            </a:pPr>
            <a:r>
              <a:rPr kumimoji="0" lang="en-US" altLang="en-US" sz="2400" b="1" i="0" u="none" strike="noStrike" cap="none" normalizeH="0" baseline="0" dirty="0">
                <a:ln>
                  <a:noFill/>
                </a:ln>
                <a:effectLst/>
              </a:rPr>
              <a:t>Students Not Enrolled in a Course </a:t>
            </a:r>
          </a:p>
          <a:p>
            <a:pPr marL="0" marR="0">
              <a:lnSpc>
                <a:spcPct val="107000"/>
              </a:lnSpc>
              <a:spcBef>
                <a:spcPts val="0"/>
              </a:spcBef>
              <a:spcAft>
                <a:spcPts val="800"/>
              </a:spcAft>
            </a:pPr>
            <a:r>
              <a:rPr lang="en-US" sz="18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Elementary Campuses Only</a:t>
            </a:r>
          </a:p>
          <a:p>
            <a:pPr marL="0" marR="0">
              <a:lnSpc>
                <a:spcPct val="107000"/>
              </a:lnSpc>
              <a:spcBef>
                <a:spcPts val="0"/>
              </a:spcBef>
              <a:spcAft>
                <a:spcPts val="800"/>
              </a:spcAft>
            </a:pP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344488" algn="l" defTabSz="914400" rtl="0" eaLnBrk="0" fontAlgn="base" latinLnBrk="0" hangingPunct="0">
              <a:lnSpc>
                <a:spcPct val="150000"/>
              </a:lnSpc>
              <a:spcBef>
                <a:spcPct val="0"/>
              </a:spcBef>
              <a:spcAft>
                <a:spcPct val="0"/>
              </a:spcAft>
              <a:buClrTx/>
              <a:buSzTx/>
              <a:buFont typeface="+mj-lt"/>
              <a:buAutoNum type="arabicPeriod"/>
              <a:tabLst/>
            </a:pPr>
            <a:r>
              <a:rPr lang="en-US" sz="1800" dirty="0">
                <a:effectLst/>
                <a:ea typeface="Calibri" panose="020F0502020204030204" pitchFamily="34" charset="0"/>
                <a:cs typeface="Calibri" panose="020F0502020204030204" pitchFamily="34" charset="0"/>
              </a:rPr>
              <a:t>HISD Connect home page.</a:t>
            </a:r>
          </a:p>
          <a:p>
            <a:pPr marL="344488" marR="0" lvl="0" indent="-344488" algn="l" defTabSz="914400" rtl="0" eaLnBrk="0" fontAlgn="base" latinLnBrk="0" hangingPunct="0">
              <a:lnSpc>
                <a:spcPct val="150000"/>
              </a:lnSpc>
              <a:spcBef>
                <a:spcPct val="0"/>
              </a:spcBef>
              <a:spcAft>
                <a:spcPct val="0"/>
              </a:spcAft>
              <a:buClrTx/>
              <a:buSzTx/>
              <a:buFont typeface="+mj-lt"/>
              <a:buAutoNum type="arabicPeriod"/>
              <a:tabLst/>
            </a:pPr>
            <a:r>
              <a:rPr lang="en-US" altLang="en-US" sz="1800" dirty="0">
                <a:cs typeface="Calibri" panose="020F0502020204030204" pitchFamily="34" charset="0"/>
              </a:rPr>
              <a:t>Select </a:t>
            </a:r>
            <a:r>
              <a:rPr lang="en-US" altLang="en-US" sz="1800" b="1" dirty="0">
                <a:cs typeface="Calibri" panose="020F0502020204030204" pitchFamily="34" charset="0"/>
              </a:rPr>
              <a:t>District Reports </a:t>
            </a:r>
            <a:r>
              <a:rPr lang="en-US" altLang="en-US" sz="1800" dirty="0">
                <a:cs typeface="Calibri" panose="020F0502020204030204" pitchFamily="34" charset="0"/>
              </a:rPr>
              <a:t>from the </a:t>
            </a:r>
            <a:r>
              <a:rPr lang="en-US" altLang="en-US" sz="1800" b="1" dirty="0">
                <a:cs typeface="Calibri" panose="020F0502020204030204" pitchFamily="34" charset="0"/>
              </a:rPr>
              <a:t>Reports</a:t>
            </a:r>
            <a:r>
              <a:rPr lang="en-US" altLang="en-US" sz="1800" dirty="0">
                <a:cs typeface="Calibri" panose="020F0502020204030204" pitchFamily="34" charset="0"/>
              </a:rPr>
              <a:t> menu.</a:t>
            </a:r>
          </a:p>
          <a:p>
            <a:pPr marL="344488" marR="0" lvl="0" indent="-344488" algn="l" defTabSz="914400" rtl="0" eaLnBrk="0" fontAlgn="base" latinLnBrk="0" hangingPunct="0">
              <a:lnSpc>
                <a:spcPct val="150000"/>
              </a:lnSpc>
              <a:spcBef>
                <a:spcPct val="0"/>
              </a:spcBef>
              <a:spcAft>
                <a:spcPct val="0"/>
              </a:spcAft>
              <a:buClrTx/>
              <a:buSzTx/>
              <a:buFont typeface="+mj-lt"/>
              <a:buAutoNum type="arabicPeriod"/>
              <a:tabLst/>
            </a:pPr>
            <a:r>
              <a:rPr lang="en-US" dirty="0">
                <a:effectLst/>
                <a:ea typeface="Calibri" panose="020F0502020204030204" pitchFamily="34" charset="0"/>
                <a:cs typeface="Calibri" panose="020F0502020204030204" pitchFamily="34" charset="0"/>
              </a:rPr>
              <a:t>Scroll down to </a:t>
            </a:r>
            <a:r>
              <a:rPr lang="en-US" b="1" dirty="0">
                <a:effectLst/>
                <a:ea typeface="Calibri" panose="020F0502020204030204" pitchFamily="34" charset="0"/>
                <a:cs typeface="Calibri" panose="020F0502020204030204" pitchFamily="34" charset="0"/>
              </a:rPr>
              <a:t>Scheduling. </a:t>
            </a:r>
          </a:p>
          <a:p>
            <a:pPr marL="342900" marR="0" indent="-342900">
              <a:lnSpc>
                <a:spcPct val="107000"/>
              </a:lnSpc>
              <a:spcBef>
                <a:spcPts val="0"/>
              </a:spcBef>
              <a:spcAft>
                <a:spcPts val="800"/>
              </a:spcAft>
              <a:buFont typeface="+mj-lt"/>
              <a:buAutoNum type="arabicPeriod"/>
            </a:pPr>
            <a:r>
              <a:rPr lang="en-US" sz="1800" dirty="0">
                <a:effectLst/>
                <a:ea typeface="Calibri" panose="020F0502020204030204" pitchFamily="34" charset="0"/>
                <a:cs typeface="Times New Roman" panose="02020603050405020304" pitchFamily="18" charset="0"/>
              </a:rPr>
              <a:t>Select the</a:t>
            </a:r>
            <a:r>
              <a:rPr lang="en-US" sz="1800" b="1" dirty="0">
                <a:effectLst/>
                <a:ea typeface="Calibri" panose="020F0502020204030204" pitchFamily="34" charset="0"/>
                <a:cs typeface="Times New Roman" panose="02020603050405020304" pitchFamily="18" charset="0"/>
              </a:rPr>
              <a:t> Students </a:t>
            </a:r>
            <a:r>
              <a:rPr lang="en-US" b="1" dirty="0">
                <a:ea typeface="Calibri" panose="020F0502020204030204" pitchFamily="34" charset="0"/>
                <a:cs typeface="Times New Roman" panose="02020603050405020304" pitchFamily="18" charset="0"/>
              </a:rPr>
              <a:t>N</a:t>
            </a:r>
            <a:r>
              <a:rPr lang="en-US" sz="1800" b="1" dirty="0">
                <a:effectLst/>
                <a:ea typeface="Calibri" panose="020F0502020204030204" pitchFamily="34" charset="0"/>
                <a:cs typeface="Times New Roman" panose="02020603050405020304" pitchFamily="18" charset="0"/>
              </a:rPr>
              <a:t>ot </a:t>
            </a:r>
            <a:r>
              <a:rPr lang="en-US" b="1" dirty="0">
                <a:ea typeface="Calibri" panose="020F0502020204030204" pitchFamily="34" charset="0"/>
                <a:cs typeface="Times New Roman" panose="02020603050405020304" pitchFamily="18" charset="0"/>
              </a:rPr>
              <a:t>E</a:t>
            </a:r>
            <a:r>
              <a:rPr lang="en-US" sz="1800" b="1" dirty="0">
                <a:effectLst/>
                <a:ea typeface="Calibri" panose="020F0502020204030204" pitchFamily="34" charset="0"/>
                <a:cs typeface="Times New Roman" panose="02020603050405020304" pitchFamily="18" charset="0"/>
              </a:rPr>
              <a:t>nrolled in a </a:t>
            </a:r>
            <a:r>
              <a:rPr lang="en-US" b="1" dirty="0">
                <a:ea typeface="Calibri" panose="020F0502020204030204" pitchFamily="34" charset="0"/>
                <a:cs typeface="Times New Roman" panose="02020603050405020304" pitchFamily="18" charset="0"/>
              </a:rPr>
              <a:t>C</a:t>
            </a:r>
            <a:r>
              <a:rPr lang="en-US" sz="1800" b="1" dirty="0">
                <a:effectLst/>
                <a:ea typeface="Calibri" panose="020F0502020204030204" pitchFamily="34" charset="0"/>
                <a:cs typeface="Times New Roman" panose="02020603050405020304" pitchFamily="18" charset="0"/>
              </a:rPr>
              <a:t>ourse </a:t>
            </a:r>
            <a:r>
              <a:rPr lang="en-US" sz="1800" dirty="0">
                <a:effectLst/>
                <a:ea typeface="Calibri" panose="020F0502020204030204" pitchFamily="34" charset="0"/>
                <a:cs typeface="Times New Roman" panose="02020603050405020304" pitchFamily="18" charset="0"/>
              </a:rPr>
              <a:t>report.</a:t>
            </a:r>
          </a:p>
          <a:p>
            <a:pPr marL="342900" indent="-342900">
              <a:lnSpc>
                <a:spcPct val="107000"/>
              </a:lnSpc>
              <a:spcAft>
                <a:spcPts val="800"/>
              </a:spcAft>
              <a:buFont typeface="+mj-lt"/>
              <a:buAutoNum type="arabicPeriod"/>
            </a:pPr>
            <a:r>
              <a:rPr lang="en-US" sz="1800" dirty="0">
                <a:effectLst/>
                <a:ea typeface="Calibri" panose="020F0502020204030204" pitchFamily="34" charset="0"/>
                <a:cs typeface="Times New Roman" panose="02020603050405020304" pitchFamily="18" charset="0"/>
              </a:rPr>
              <a:t>Select filters and submit.</a:t>
            </a:r>
          </a:p>
          <a:p>
            <a:pPr marL="342900" indent="-342900">
              <a:lnSpc>
                <a:spcPct val="107000"/>
              </a:lnSpc>
              <a:spcAft>
                <a:spcPts val="800"/>
              </a:spcAft>
              <a:buFont typeface="+mj-lt"/>
              <a:buAutoNum type="arabicPeriod"/>
            </a:pPr>
            <a:r>
              <a:rPr lang="en-US" sz="1800" dirty="0">
                <a:effectLst/>
                <a:ea typeface="Calibri" panose="020F0502020204030204" pitchFamily="34" charset="0"/>
                <a:cs typeface="Times New Roman" panose="02020603050405020304" pitchFamily="18" charset="0"/>
              </a:rPr>
              <a:t>Generate report.</a:t>
            </a:r>
          </a:p>
          <a:p>
            <a:pPr>
              <a:lnSpc>
                <a:spcPct val="107000"/>
              </a:lnSpc>
              <a:spcAft>
                <a:spcPts val="800"/>
              </a:spcAft>
            </a:pPr>
            <a:endParaRPr kumimoji="0" lang="en-US" altLang="en-US" sz="18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a:lnSpc>
                <a:spcPct val="107000"/>
              </a:lnSpc>
              <a:spcAft>
                <a:spcPts val="800"/>
              </a:spcAft>
            </a:pPr>
            <a:r>
              <a:rPr kumimoji="0" lang="en-US" altLang="en-US" sz="15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See </a:t>
            </a:r>
            <a:r>
              <a:rPr kumimoji="0" lang="en-US" altLang="en-US" sz="1500" b="1"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Grading Process Manual</a:t>
            </a:r>
            <a:r>
              <a:rPr kumimoji="0" lang="en-US" altLang="en-US" sz="150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15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for step-by-step instructions.</a:t>
            </a:r>
          </a:p>
          <a:p>
            <a:pPr marL="0" marR="0">
              <a:lnSpc>
                <a:spcPct val="107000"/>
              </a:lnSpc>
              <a:spcBef>
                <a:spcPts val="0"/>
              </a:spcBef>
              <a:spcAft>
                <a:spcPts val="800"/>
              </a:spcAft>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457200" fontAlgn="base">
              <a:lnSpc>
                <a:spcPct val="90000"/>
              </a:lnSpc>
              <a:spcBef>
                <a:spcPct val="20000"/>
              </a:spcBef>
              <a:spcAft>
                <a:spcPct val="0"/>
              </a:spcAft>
              <a:buClrTx/>
              <a:buSzTx/>
              <a:tabLst/>
            </a:pPr>
            <a:endParaRPr lang="en-US" altLang="en-US" sz="2800" b="1" dirty="0">
              <a:solidFill>
                <a:schemeClr val="tx1">
                  <a:lumMod val="65000"/>
                  <a:lumOff val="35000"/>
                </a:schemeClr>
              </a:solidFill>
            </a:endParaRPr>
          </a:p>
          <a:p>
            <a:pPr marL="0" marR="0" lvl="0" indent="0" defTabSz="457200" fontAlgn="base">
              <a:lnSpc>
                <a:spcPct val="90000"/>
              </a:lnSpc>
              <a:spcBef>
                <a:spcPct val="20000"/>
              </a:spcBef>
              <a:spcAft>
                <a:spcPct val="0"/>
              </a:spcAft>
              <a:buClrTx/>
              <a:buSzTx/>
              <a:tabLst/>
            </a:pPr>
            <a:endParaRPr kumimoji="0" lang="en-US" altLang="en-US" sz="2800" b="1"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p:txBody>
      </p:sp>
      <p:sp>
        <p:nvSpPr>
          <p:cNvPr id="4" name="Slide Number Placeholder 3">
            <a:extLst>
              <a:ext uri="{FF2B5EF4-FFF2-40B4-BE49-F238E27FC236}">
                <a16:creationId xmlns:a16="http://schemas.microsoft.com/office/drawing/2014/main" id="{5EFA0AB3-C8CA-4B5A-86B7-0F66DA78BB3C}"/>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FD52C1F8-3BA5-F24E-8618-E52498D87186}" type="slidenum">
              <a:rPr lang="en-US" smtClean="0"/>
              <a:pPr>
                <a:spcAft>
                  <a:spcPts val="600"/>
                </a:spcAft>
              </a:pPr>
              <a:t>6</a:t>
            </a:fld>
            <a:endParaRPr lang="en-US" dirty="0"/>
          </a:p>
        </p:txBody>
      </p:sp>
    </p:spTree>
    <p:extLst>
      <p:ext uri="{BB962C8B-B14F-4D97-AF65-F5344CB8AC3E}">
        <p14:creationId xmlns:p14="http://schemas.microsoft.com/office/powerpoint/2010/main" val="316266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532172DC-D1EF-4BAC-B54D-73A004351C55}"/>
              </a:ext>
            </a:extLst>
          </p:cNvPr>
          <p:cNvSpPr>
            <a:spLocks noGrp="1"/>
          </p:cNvSpPr>
          <p:nvPr>
            <p:ph type="title"/>
          </p:nvPr>
        </p:nvSpPr>
        <p:spPr>
          <a:xfrm>
            <a:off x="609600" y="274638"/>
            <a:ext cx="10972800" cy="1143000"/>
          </a:xfrm>
        </p:spPr>
        <p:txBody>
          <a:bodyPr>
            <a:normAutofit/>
          </a:bodyPr>
          <a:lstStyle/>
          <a:p>
            <a:r>
              <a:rPr lang="en-US" sz="4000" dirty="0"/>
              <a:t>Grading Process – Progress Reports</a:t>
            </a:r>
          </a:p>
        </p:txBody>
      </p:sp>
      <p:sp>
        <p:nvSpPr>
          <p:cNvPr id="5" name="Rectangle 2">
            <a:extLst>
              <a:ext uri="{FF2B5EF4-FFF2-40B4-BE49-F238E27FC236}">
                <a16:creationId xmlns:a16="http://schemas.microsoft.com/office/drawing/2014/main" id="{4FD03055-34D4-4D58-A154-6BB1DB2F23A3}"/>
              </a:ext>
            </a:extLst>
          </p:cNvPr>
          <p:cNvSpPr>
            <a:spLocks noChangeArrowheads="1"/>
          </p:cNvSpPr>
          <p:nvPr/>
        </p:nvSpPr>
        <p:spPr bwMode="auto">
          <a:xfrm>
            <a:off x="492154" y="1184376"/>
            <a:ext cx="10972800" cy="31191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defTabSz="457200" fontAlgn="base">
              <a:lnSpc>
                <a:spcPct val="90000"/>
              </a:lnSpc>
              <a:spcBef>
                <a:spcPct val="20000"/>
              </a:spcBef>
              <a:spcAft>
                <a:spcPct val="0"/>
              </a:spcAft>
            </a:pPr>
            <a:r>
              <a:rPr lang="en-US" sz="2800" dirty="0">
                <a:effectLst/>
                <a:ea typeface="Calibri" panose="020F0502020204030204" pitchFamily="34" charset="0"/>
                <a:cs typeface="Times New Roman" panose="02020603050405020304" pitchFamily="18" charset="0"/>
              </a:rPr>
              <a:t>The Grade Coordinator will confirm with Counselors/Student Schedulers that all schedule changes are complete prior to deadline. Another addition to this verification process is that all grades are forwarded to the new teacher in the case of a schedule change to the same course. </a:t>
            </a:r>
          </a:p>
          <a:p>
            <a:pPr algn="ctr" defTabSz="457200" fontAlgn="base">
              <a:lnSpc>
                <a:spcPct val="90000"/>
              </a:lnSpc>
              <a:spcBef>
                <a:spcPct val="20000"/>
              </a:spcBef>
              <a:spcAft>
                <a:spcPct val="0"/>
              </a:spcAft>
            </a:pPr>
            <a:r>
              <a:rPr lang="en-US" sz="2800" b="1" dirty="0">
                <a:effectLst/>
                <a:ea typeface="Calibri" panose="020F0502020204030204" pitchFamily="34" charset="0"/>
                <a:cs typeface="Times New Roman" panose="02020603050405020304" pitchFamily="18" charset="0"/>
              </a:rPr>
              <a:t>(1 week prior to the end of grading cycle)</a:t>
            </a:r>
          </a:p>
          <a:p>
            <a:pPr marL="0" marR="0" lvl="0" indent="0" defTabSz="457200" fontAlgn="base">
              <a:lnSpc>
                <a:spcPct val="90000"/>
              </a:lnSpc>
              <a:spcBef>
                <a:spcPct val="20000"/>
              </a:spcBef>
              <a:spcAft>
                <a:spcPct val="0"/>
              </a:spcAft>
              <a:buClrTx/>
              <a:buSzTx/>
              <a:tabLst/>
            </a:pPr>
            <a:endParaRPr kumimoji="0" lang="en-US" altLang="en-US" sz="2800" b="1"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a:p>
            <a:pPr marL="0" marR="0" lvl="0" indent="0" defTabSz="457200" fontAlgn="base">
              <a:lnSpc>
                <a:spcPct val="90000"/>
              </a:lnSpc>
              <a:spcBef>
                <a:spcPct val="20000"/>
              </a:spcBef>
              <a:spcAft>
                <a:spcPct val="0"/>
              </a:spcAft>
              <a:buClrTx/>
              <a:buSzTx/>
              <a:buFont typeface="Arial"/>
              <a:buNone/>
              <a:tabLst/>
            </a:pPr>
            <a:endParaRPr kumimoji="0" lang="en-US" altLang="en-US" sz="2800" b="0" i="0" u="none" strike="noStrike" cap="none" normalizeH="0" baseline="0" dirty="0">
              <a:ln>
                <a:noFill/>
              </a:ln>
              <a:solidFill>
                <a:schemeClr val="tx1">
                  <a:lumMod val="65000"/>
                  <a:lumOff val="35000"/>
                </a:schemeClr>
              </a:solidFill>
              <a:effectLst/>
            </a:endParaRPr>
          </a:p>
        </p:txBody>
      </p:sp>
      <p:sp>
        <p:nvSpPr>
          <p:cNvPr id="4" name="Slide Number Placeholder 3">
            <a:extLst>
              <a:ext uri="{FF2B5EF4-FFF2-40B4-BE49-F238E27FC236}">
                <a16:creationId xmlns:a16="http://schemas.microsoft.com/office/drawing/2014/main" id="{5EFA0AB3-C8CA-4B5A-86B7-0F66DA78BB3C}"/>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FD52C1F8-3BA5-F24E-8618-E52498D87186}" type="slidenum">
              <a:rPr lang="en-US" smtClean="0"/>
              <a:pPr>
                <a:spcAft>
                  <a:spcPts val="600"/>
                </a:spcAft>
              </a:pPr>
              <a:t>7</a:t>
            </a:fld>
            <a:endParaRPr lang="en-US" dirty="0"/>
          </a:p>
        </p:txBody>
      </p:sp>
    </p:spTree>
    <p:extLst>
      <p:ext uri="{BB962C8B-B14F-4D97-AF65-F5344CB8AC3E}">
        <p14:creationId xmlns:p14="http://schemas.microsoft.com/office/powerpoint/2010/main" val="251524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A2FF-0988-4793-8B81-F4B278EF62AC}"/>
              </a:ext>
            </a:extLst>
          </p:cNvPr>
          <p:cNvSpPr>
            <a:spLocks noGrp="1"/>
          </p:cNvSpPr>
          <p:nvPr>
            <p:ph type="title"/>
          </p:nvPr>
        </p:nvSpPr>
        <p:spPr/>
        <p:txBody>
          <a:bodyPr>
            <a:normAutofit/>
          </a:bodyPr>
          <a:lstStyle/>
          <a:p>
            <a:r>
              <a:rPr lang="en-US" sz="4000" dirty="0"/>
              <a:t>Grading Process – Long/Short Term Subs</a:t>
            </a:r>
          </a:p>
        </p:txBody>
      </p:sp>
      <p:sp>
        <p:nvSpPr>
          <p:cNvPr id="3" name="Content Placeholder 2">
            <a:extLst>
              <a:ext uri="{FF2B5EF4-FFF2-40B4-BE49-F238E27FC236}">
                <a16:creationId xmlns:a16="http://schemas.microsoft.com/office/drawing/2014/main" id="{26833F5E-21C8-418A-BB89-BC09809132F0}"/>
              </a:ext>
            </a:extLst>
          </p:cNvPr>
          <p:cNvSpPr>
            <a:spLocks noGrp="1"/>
          </p:cNvSpPr>
          <p:nvPr>
            <p:ph idx="1"/>
          </p:nvPr>
        </p:nvSpPr>
        <p:spPr/>
        <p:txBody>
          <a:bodyPr>
            <a:normAutofit/>
          </a:bodyPr>
          <a:lstStyle/>
          <a:p>
            <a:pPr marL="0" marR="0" lvl="0" indent="0" algn="just">
              <a:lnSpc>
                <a:spcPct val="107000"/>
              </a:lnSpc>
              <a:spcBef>
                <a:spcPts val="0"/>
              </a:spcBef>
              <a:spcAft>
                <a:spcPts val="0"/>
              </a:spcAft>
              <a:buNone/>
            </a:pPr>
            <a:r>
              <a:rPr lang="en-US"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Long Term Associate Teacher (Non-Certified)</a:t>
            </a:r>
            <a:r>
              <a:rPr lang="en-US"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will submit grades to the Department Chairperson. The Department Chairperson will need to be added as the secondary </a:t>
            </a:r>
            <a:r>
              <a:rPr lang="en-US" sz="1800" dirty="0">
                <a:solidFill>
                  <a:schemeClr val="tx1"/>
                </a:solidFill>
                <a:latin typeface="Arial Narrow" panose="020B0606020202030204" pitchFamily="34" charset="0"/>
                <a:ea typeface="Times New Roman" panose="02020603050405020304" pitchFamily="18" charset="0"/>
                <a:cs typeface="Times New Roman" panose="02020603050405020304" pitchFamily="18" charset="0"/>
              </a:rPr>
              <a:t>t</a:t>
            </a:r>
            <a:r>
              <a:rPr lang="en-US"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eacher to the course.  This will allow the Department Chairperson the ability to enter grades. (*The Dean of Instruction or Department Chairperson should oversee substitute teachers.)</a:t>
            </a:r>
          </a:p>
          <a:p>
            <a:pPr marL="0" marR="0" lvl="0" indent="0" algn="just">
              <a:lnSpc>
                <a:spcPct val="107000"/>
              </a:lnSpc>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Long Term Associate Teacher (Certified)</a:t>
            </a:r>
            <a:r>
              <a:rPr lang="en-US"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should have a listing of grades that must be submitted to the PEIMS Coordinator. This will allow the Department Chairperson the ability to enter grades for those students as oppose to utilizing the Historical Grades. (*The Dean of Instruction or Department Chairperson should oversee substitute teachers.)</a:t>
            </a:r>
          </a:p>
          <a:p>
            <a:pPr marL="114300" marR="0" indent="0">
              <a:lnSpc>
                <a:spcPct val="107000"/>
              </a:lnSpc>
              <a:spcBef>
                <a:spcPts val="0"/>
              </a:spcBef>
              <a:spcAft>
                <a:spcPts val="0"/>
              </a:spcAft>
              <a:buNone/>
            </a:pPr>
            <a:endParaRPr lang="en-US" sz="2000" dirty="0">
              <a:solidFill>
                <a:schemeClr val="tx1"/>
              </a:solidFill>
              <a:effectLst/>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800"/>
              </a:spcAft>
              <a:buNone/>
            </a:pPr>
            <a:r>
              <a:rPr lang="en-US"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Short Term Associate Teacher</a:t>
            </a:r>
            <a:r>
              <a:rPr lang="en-US"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The Grading Coordinator will need to collaborate with their Campus Master Scheduler for courses / classes that have a “Short Term Sub” assigned. The Department Chairperson will need to be added as the secondary </a:t>
            </a:r>
            <a:r>
              <a:rPr lang="en-US" sz="1800" dirty="0">
                <a:solidFill>
                  <a:schemeClr val="tx1"/>
                </a:solidFill>
                <a:latin typeface="Arial Narrow" panose="020B0606020202030204" pitchFamily="34" charset="0"/>
                <a:ea typeface="Times New Roman" panose="02020603050405020304" pitchFamily="18" charset="0"/>
                <a:cs typeface="Times New Roman" panose="02020603050405020304" pitchFamily="18" charset="0"/>
              </a:rPr>
              <a:t>t</a:t>
            </a:r>
            <a:r>
              <a:rPr lang="en-US"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eacher to the course.  This will allow the Department Chairperson the ability to enter grades.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effectLst/>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en-US" sz="20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a:t>
            </a:r>
            <a:r>
              <a:rPr lang="en-US" sz="20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The Dean of Instruction or Department Chairperson should oversee substitute teachers.)</a:t>
            </a:r>
          </a:p>
          <a:p>
            <a:endParaRPr lang="en-US" dirty="0"/>
          </a:p>
        </p:txBody>
      </p:sp>
      <p:sp>
        <p:nvSpPr>
          <p:cNvPr id="4" name="Slide Number Placeholder 3">
            <a:extLst>
              <a:ext uri="{FF2B5EF4-FFF2-40B4-BE49-F238E27FC236}">
                <a16:creationId xmlns:a16="http://schemas.microsoft.com/office/drawing/2014/main" id="{0EBB0291-B346-417F-B402-31FD32088FD0}"/>
              </a:ext>
            </a:extLst>
          </p:cNvPr>
          <p:cNvSpPr>
            <a:spLocks noGrp="1"/>
          </p:cNvSpPr>
          <p:nvPr>
            <p:ph type="sldNum" sz="quarter" idx="12"/>
          </p:nvPr>
        </p:nvSpPr>
        <p:spPr/>
        <p:txBody>
          <a:bodyPr/>
          <a:lstStyle/>
          <a:p>
            <a:fld id="{FD52C1F8-3BA5-F24E-8618-E52498D87186}" type="slidenum">
              <a:rPr lang="en-US" smtClean="0"/>
              <a:t>8</a:t>
            </a:fld>
            <a:endParaRPr lang="en-US" dirty="0"/>
          </a:p>
        </p:txBody>
      </p:sp>
    </p:spTree>
    <p:extLst>
      <p:ext uri="{BB962C8B-B14F-4D97-AF65-F5344CB8AC3E}">
        <p14:creationId xmlns:p14="http://schemas.microsoft.com/office/powerpoint/2010/main" val="53143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E03D-6C2A-4ED7-81ED-170BDF4075EC}"/>
              </a:ext>
            </a:extLst>
          </p:cNvPr>
          <p:cNvSpPr>
            <a:spLocks noGrp="1"/>
          </p:cNvSpPr>
          <p:nvPr>
            <p:ph type="title"/>
          </p:nvPr>
        </p:nvSpPr>
        <p:spPr/>
        <p:txBody>
          <a:bodyPr>
            <a:normAutofit/>
          </a:bodyPr>
          <a:lstStyle/>
          <a:p>
            <a:r>
              <a:rPr lang="en-US" sz="4000" dirty="0"/>
              <a:t>Grading Process – New/Transfer Students</a:t>
            </a:r>
          </a:p>
        </p:txBody>
      </p:sp>
      <p:sp>
        <p:nvSpPr>
          <p:cNvPr id="3" name="Content Placeholder 2">
            <a:extLst>
              <a:ext uri="{FF2B5EF4-FFF2-40B4-BE49-F238E27FC236}">
                <a16:creationId xmlns:a16="http://schemas.microsoft.com/office/drawing/2014/main" id="{09BA5ADF-0F61-44E1-9A4F-E4B11ABA7C01}"/>
              </a:ext>
            </a:extLst>
          </p:cNvPr>
          <p:cNvSpPr>
            <a:spLocks noGrp="1"/>
          </p:cNvSpPr>
          <p:nvPr>
            <p:ph idx="1"/>
          </p:nvPr>
        </p:nvSpPr>
        <p:spPr/>
        <p:txBody>
          <a:bodyPr>
            <a:normAutofit/>
          </a:bodyPr>
          <a:lstStyle/>
          <a:p>
            <a:r>
              <a:rPr lang="en-US" sz="2400" b="1" dirty="0">
                <a:solidFill>
                  <a:schemeClr val="tx1"/>
                </a:solidFill>
              </a:rPr>
              <a:t>New Students Grade Process </a:t>
            </a:r>
            <a:r>
              <a:rPr lang="en-US" sz="2400" dirty="0">
                <a:solidFill>
                  <a:schemeClr val="tx1"/>
                </a:solidFill>
              </a:rPr>
              <a:t>– (Out of District / Incoming Transfer students) The Grade Coordinator/SIR/Registrar will input the current grades from the previous school. This will be done in the stored grade section in PowerSchool.</a:t>
            </a:r>
          </a:p>
          <a:p>
            <a:endParaRPr lang="en-US" sz="2400" dirty="0">
              <a:solidFill>
                <a:schemeClr val="tx1"/>
              </a:solidFill>
            </a:endParaRPr>
          </a:p>
          <a:p>
            <a:r>
              <a:rPr lang="en-US" sz="2400" dirty="0">
                <a:solidFill>
                  <a:schemeClr val="tx1"/>
                </a:solidFill>
              </a:rPr>
              <a:t>Remember, you must enter the same grade in the final grade reporting term and in the historical store code sections. This process must be done correctly for the student to meet the promotion standards at the end of the school year (elementary and middle school) or to ensure that the calculations run properly to award credit for high school courses. </a:t>
            </a:r>
          </a:p>
        </p:txBody>
      </p:sp>
      <p:sp>
        <p:nvSpPr>
          <p:cNvPr id="4" name="Slide Number Placeholder 3">
            <a:extLst>
              <a:ext uri="{FF2B5EF4-FFF2-40B4-BE49-F238E27FC236}">
                <a16:creationId xmlns:a16="http://schemas.microsoft.com/office/drawing/2014/main" id="{95BD7CA6-63C2-4826-8EC4-EE74E049925E}"/>
              </a:ext>
            </a:extLst>
          </p:cNvPr>
          <p:cNvSpPr>
            <a:spLocks noGrp="1"/>
          </p:cNvSpPr>
          <p:nvPr>
            <p:ph type="sldNum" sz="quarter" idx="12"/>
          </p:nvPr>
        </p:nvSpPr>
        <p:spPr/>
        <p:txBody>
          <a:bodyPr/>
          <a:lstStyle/>
          <a:p>
            <a:fld id="{FD52C1F8-3BA5-F24E-8618-E52498D87186}" type="slidenum">
              <a:rPr lang="en-US" smtClean="0"/>
              <a:t>9</a:t>
            </a:fld>
            <a:endParaRPr lang="en-US" dirty="0"/>
          </a:p>
        </p:txBody>
      </p:sp>
    </p:spTree>
    <p:extLst>
      <p:ext uri="{BB962C8B-B14F-4D97-AF65-F5344CB8AC3E}">
        <p14:creationId xmlns:p14="http://schemas.microsoft.com/office/powerpoint/2010/main" val="1328817391"/>
      </p:ext>
    </p:extLst>
  </p:cSld>
  <p:clrMapOvr>
    <a:masterClrMapping/>
  </p:clrMapOvr>
</p:sld>
</file>

<file path=ppt/theme/theme1.xml><?xml version="1.0" encoding="utf-8"?>
<a:theme xmlns:a="http://schemas.openxmlformats.org/drawingml/2006/main" name="1_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567</TotalTime>
  <Words>1834</Words>
  <Application>Microsoft Office PowerPoint</Application>
  <PresentationFormat>Widescreen</PresentationFormat>
  <Paragraphs>260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Calibri</vt:lpstr>
      <vt:lpstr>Rockwell</vt:lpstr>
      <vt:lpstr>Wingdings</vt:lpstr>
      <vt:lpstr>1_Office Theme</vt:lpstr>
      <vt:lpstr>PowerPoint Presentation</vt:lpstr>
      <vt:lpstr>Grading Process</vt:lpstr>
      <vt:lpstr>Grading Process – Progress Reports </vt:lpstr>
      <vt:lpstr>Grading Process – Progress Reports</vt:lpstr>
      <vt:lpstr>Grading Process – Reports  Reports to run before permanently storing grades</vt:lpstr>
      <vt:lpstr>Grading Process – Reports  Reports to run before permanently storing grades</vt:lpstr>
      <vt:lpstr>Grading Process – Progress Reports</vt:lpstr>
      <vt:lpstr>Grading Process – Long/Short Term Subs</vt:lpstr>
      <vt:lpstr>Grading Process – New/Transfer Students</vt:lpstr>
      <vt:lpstr>Grading Process - Continued</vt:lpstr>
      <vt:lpstr>Grading Process – Verification Reports</vt:lpstr>
      <vt:lpstr>Grading Process – Teacher Gradebook Report</vt:lpstr>
      <vt:lpstr>Grading Process – Pre-K and KG Report Cards</vt:lpstr>
      <vt:lpstr>Grading Process – Storing Grades</vt:lpstr>
      <vt:lpstr>Elementary: Permanently Store Grades</vt:lpstr>
      <vt:lpstr>Middle School: Permanently Store Grades</vt:lpstr>
      <vt:lpstr>High School: Permanently Store Grades</vt:lpstr>
      <vt:lpstr>Entering A Single Grade In The Historical</vt:lpstr>
      <vt:lpstr>Entering Multiple Grades In The Historical</vt:lpstr>
      <vt:lpstr>Entering Multiple Grades In The Historical</vt:lpstr>
      <vt:lpstr>Grade Process – Printing Progress Reports </vt:lpstr>
      <vt:lpstr>Printing Reports – Progress Reports </vt:lpstr>
      <vt:lpstr>Grade Process – Progress Reports</vt:lpstr>
      <vt:lpstr>Grade Process – Printing Report Cards</vt:lpstr>
      <vt:lpstr>Grade Process – Printing Report Cards</vt:lpstr>
      <vt:lpstr>Grade Process – Printing Report Cards</vt:lpstr>
      <vt:lpstr>Grade Process – Printing Report Cards</vt:lpstr>
      <vt:lpstr>Grade Process – Printing Report Cards</vt:lpstr>
      <vt:lpstr>Grade Process-Grade Changes</vt:lpstr>
      <vt:lpstr>2020-2021 HISD Connect Dates for 6-Week Report Cards and Progress Reports</vt:lpstr>
      <vt:lpstr>Access to Grading in HISD Connect</vt:lpstr>
      <vt:lpstr>Grade Process - Contact</vt:lpstr>
      <vt:lpstr>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Mechelle E</dc:creator>
  <cp:lastModifiedBy>Winfree, Veda L</cp:lastModifiedBy>
  <cp:revision>65</cp:revision>
  <dcterms:created xsi:type="dcterms:W3CDTF">2020-09-21T20:31:37Z</dcterms:created>
  <dcterms:modified xsi:type="dcterms:W3CDTF">2021-01-26T15:37:35Z</dcterms:modified>
</cp:coreProperties>
</file>